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44"/>
  </p:notesMasterIdLst>
  <p:sldIdLst>
    <p:sldId id="307" r:id="rId2"/>
    <p:sldId id="308" r:id="rId3"/>
    <p:sldId id="309" r:id="rId4"/>
    <p:sldId id="299" r:id="rId5"/>
    <p:sldId id="300" r:id="rId6"/>
    <p:sldId id="305" r:id="rId7"/>
    <p:sldId id="306" r:id="rId8"/>
    <p:sldId id="265" r:id="rId9"/>
    <p:sldId id="266" r:id="rId10"/>
    <p:sldId id="278" r:id="rId11"/>
    <p:sldId id="279" r:id="rId12"/>
    <p:sldId id="280" r:id="rId13"/>
    <p:sldId id="281" r:id="rId14"/>
    <p:sldId id="282" r:id="rId15"/>
    <p:sldId id="311" r:id="rId16"/>
    <p:sldId id="312" r:id="rId17"/>
    <p:sldId id="314" r:id="rId18"/>
    <p:sldId id="313" r:id="rId19"/>
    <p:sldId id="315" r:id="rId20"/>
    <p:sldId id="316" r:id="rId21"/>
    <p:sldId id="317" r:id="rId22"/>
    <p:sldId id="283" r:id="rId23"/>
    <p:sldId id="284" r:id="rId24"/>
    <p:sldId id="285" r:id="rId25"/>
    <p:sldId id="286" r:id="rId26"/>
    <p:sldId id="287" r:id="rId27"/>
    <p:sldId id="288" r:id="rId28"/>
    <p:sldId id="289" r:id="rId29"/>
    <p:sldId id="290" r:id="rId30"/>
    <p:sldId id="291" r:id="rId31"/>
    <p:sldId id="292" r:id="rId32"/>
    <p:sldId id="293" r:id="rId33"/>
    <p:sldId id="294" r:id="rId34"/>
    <p:sldId id="295" r:id="rId35"/>
    <p:sldId id="297" r:id="rId36"/>
    <p:sldId id="296" r:id="rId37"/>
    <p:sldId id="298" r:id="rId38"/>
    <p:sldId id="301" r:id="rId39"/>
    <p:sldId id="302" r:id="rId40"/>
    <p:sldId id="304" r:id="rId41"/>
    <p:sldId id="303" r:id="rId42"/>
    <p:sldId id="310" r:id="rId43"/>
  </p:sldIdLst>
  <p:sldSz cx="9144000" cy="5143500" type="screen16x9"/>
  <p:notesSz cx="6858000" cy="9144000"/>
  <p:embeddedFontLst>
    <p:embeddedFont>
      <p:font typeface="Bebas Neue" panose="020B0606020202050201" pitchFamily="34" charset="0"/>
      <p:regular r:id="rId45"/>
    </p:embeddedFont>
    <p:embeddedFont>
      <p:font typeface="Righteous" panose="020B0604020202020204" charset="0"/>
      <p:regular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AA633B-537B-43A1-87C0-084FE1CC2DBB}">
  <a:tblStyle styleId="{5AAA633B-537B-43A1-87C0-084FE1CC2DB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110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nya jain" userId="be7eb0d14cd3df74" providerId="LiveId" clId="{BE5F3F94-A796-4272-AD4F-A412FACEB594}"/>
    <pc:docChg chg="custSel modSld sldOrd">
      <pc:chgData name="tanya jain" userId="be7eb0d14cd3df74" providerId="LiveId" clId="{BE5F3F94-A796-4272-AD4F-A412FACEB594}" dt="2023-11-08T15:31:15.216" v="9" actId="1076"/>
      <pc:docMkLst>
        <pc:docMk/>
      </pc:docMkLst>
      <pc:sldChg chg="addSp delSp modSp mod">
        <pc:chgData name="tanya jain" userId="be7eb0d14cd3df74" providerId="LiveId" clId="{BE5F3F94-A796-4272-AD4F-A412FACEB594}" dt="2023-11-08T15:31:15.216" v="9" actId="1076"/>
        <pc:sldMkLst>
          <pc:docMk/>
          <pc:sldMk cId="2562339688" sldId="305"/>
        </pc:sldMkLst>
        <pc:spChg chg="mod">
          <ac:chgData name="tanya jain" userId="be7eb0d14cd3df74" providerId="LiveId" clId="{BE5F3F94-A796-4272-AD4F-A412FACEB594}" dt="2023-11-07T10:19:14.625" v="6" actId="1076"/>
          <ac:spMkLst>
            <pc:docMk/>
            <pc:sldMk cId="2562339688" sldId="305"/>
            <ac:spMk id="5" creationId="{C9697CA2-7441-66F2-F0E5-8F712AD6B948}"/>
          </ac:spMkLst>
        </pc:spChg>
        <pc:picChg chg="add mod">
          <ac:chgData name="tanya jain" userId="be7eb0d14cd3df74" providerId="LiveId" clId="{BE5F3F94-A796-4272-AD4F-A412FACEB594}" dt="2023-11-08T15:31:15.216" v="9" actId="1076"/>
          <ac:picMkLst>
            <pc:docMk/>
            <pc:sldMk cId="2562339688" sldId="305"/>
            <ac:picMk id="3" creationId="{83A1B5B9-2E61-22CE-7CA1-A74C199AEBD4}"/>
          </ac:picMkLst>
        </pc:picChg>
        <pc:picChg chg="del">
          <ac:chgData name="tanya jain" userId="be7eb0d14cd3df74" providerId="LiveId" clId="{BE5F3F94-A796-4272-AD4F-A412FACEB594}" dt="2023-11-08T15:31:11.394" v="7" actId="478"/>
          <ac:picMkLst>
            <pc:docMk/>
            <pc:sldMk cId="2562339688" sldId="305"/>
            <ac:picMk id="6" creationId="{A61FB1BE-444E-E61D-AF1A-AA98314583C9}"/>
          </ac:picMkLst>
        </pc:picChg>
      </pc:sldChg>
      <pc:sldChg chg="ord">
        <pc:chgData name="tanya jain" userId="be7eb0d14cd3df74" providerId="LiveId" clId="{BE5F3F94-A796-4272-AD4F-A412FACEB594}" dt="2023-11-07T09:59:12.963" v="1"/>
        <pc:sldMkLst>
          <pc:docMk/>
          <pc:sldMk cId="3447340839" sldId="312"/>
        </pc:sldMkLst>
      </pc:sldChg>
      <pc:sldChg chg="ord">
        <pc:chgData name="tanya jain" userId="be7eb0d14cd3df74" providerId="LiveId" clId="{BE5F3F94-A796-4272-AD4F-A412FACEB594}" dt="2023-11-07T09:59:17.116" v="3"/>
        <pc:sldMkLst>
          <pc:docMk/>
          <pc:sldMk cId="2922455628" sldId="314"/>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jpe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50307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6976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2775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8981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9503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46191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39701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12655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9269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21471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1160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13586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50631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6449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4320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04009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0388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48636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48925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4152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27329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327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3988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7176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58726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47219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9009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1617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5674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5"/>
        <p:cNvGrpSpPr/>
        <p:nvPr/>
      </p:nvGrpSpPr>
      <p:grpSpPr>
        <a:xfrm>
          <a:off x="0" y="0"/>
          <a:ext cx="0" cy="0"/>
          <a:chOff x="0" y="0"/>
          <a:chExt cx="0" cy="0"/>
        </a:xfrm>
      </p:grpSpPr>
      <p:sp>
        <p:nvSpPr>
          <p:cNvPr id="56" name="Google Shape;56;p7"/>
          <p:cNvSpPr txBox="1">
            <a:spLocks noGrp="1"/>
          </p:cNvSpPr>
          <p:nvPr>
            <p:ph type="title"/>
          </p:nvPr>
        </p:nvSpPr>
        <p:spPr>
          <a:xfrm>
            <a:off x="720000" y="1252475"/>
            <a:ext cx="3668700" cy="1684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 name="Google Shape;57;p7"/>
          <p:cNvSpPr txBox="1">
            <a:spLocks noGrp="1"/>
          </p:cNvSpPr>
          <p:nvPr>
            <p:ph type="body" idx="1"/>
          </p:nvPr>
        </p:nvSpPr>
        <p:spPr>
          <a:xfrm>
            <a:off x="720000" y="2937325"/>
            <a:ext cx="3668700" cy="11109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solidFill>
                  <a:schemeClr val="accent2"/>
                </a:solidFill>
              </a:defRPr>
            </a:lvl1pPr>
            <a:lvl2pPr marL="914400" lvl="1" indent="-317500" rtl="0">
              <a:lnSpc>
                <a:spcPct val="115000"/>
              </a:lnSpc>
              <a:spcBef>
                <a:spcPts val="0"/>
              </a:spcBef>
              <a:spcAft>
                <a:spcPts val="0"/>
              </a:spcAft>
              <a:buSzPts val="1400"/>
              <a:buChar char="○"/>
              <a:defRPr>
                <a:solidFill>
                  <a:schemeClr val="accent2"/>
                </a:solidFill>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Clr>
                <a:srgbClr val="00FFDD"/>
              </a:buClr>
              <a:buSzPts val="1400"/>
              <a:buChar char="■"/>
              <a:defRPr/>
            </a:lvl9pPr>
          </a:lstStyle>
          <a:p>
            <a:endParaRPr/>
          </a:p>
        </p:txBody>
      </p:sp>
      <p:grpSp>
        <p:nvGrpSpPr>
          <p:cNvPr id="58" name="Google Shape;58;p7"/>
          <p:cNvGrpSpPr/>
          <p:nvPr/>
        </p:nvGrpSpPr>
        <p:grpSpPr>
          <a:xfrm>
            <a:off x="-1622800" y="541161"/>
            <a:ext cx="2337900" cy="560387"/>
            <a:chOff x="6135125" y="2934550"/>
            <a:chExt cx="2337900" cy="701975"/>
          </a:xfrm>
        </p:grpSpPr>
        <p:sp>
          <p:nvSpPr>
            <p:cNvPr id="59" name="Google Shape;59;p7"/>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7"/>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93"/>
        <p:cNvGrpSpPr/>
        <p:nvPr/>
      </p:nvGrpSpPr>
      <p:grpSpPr>
        <a:xfrm>
          <a:off x="0" y="0"/>
          <a:ext cx="0" cy="0"/>
          <a:chOff x="0" y="0"/>
          <a:chExt cx="0" cy="0"/>
        </a:xfrm>
      </p:grpSpPr>
      <p:sp>
        <p:nvSpPr>
          <p:cNvPr id="194" name="Google Shape;194;p15"/>
          <p:cNvSpPr txBox="1">
            <a:spLocks noGrp="1"/>
          </p:cNvSpPr>
          <p:nvPr>
            <p:ph type="title"/>
          </p:nvPr>
        </p:nvSpPr>
        <p:spPr>
          <a:xfrm>
            <a:off x="2290025" y="33927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95" name="Google Shape;195;p15"/>
          <p:cNvSpPr txBox="1">
            <a:spLocks noGrp="1"/>
          </p:cNvSpPr>
          <p:nvPr>
            <p:ph type="subTitle" idx="1"/>
          </p:nvPr>
        </p:nvSpPr>
        <p:spPr>
          <a:xfrm>
            <a:off x="1857575" y="1188100"/>
            <a:ext cx="54249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96" name="Google Shape;196;p15"/>
          <p:cNvSpPr/>
          <p:nvPr/>
        </p:nvSpPr>
        <p:spPr>
          <a:xfrm>
            <a:off x="512725" y="1235256"/>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508725" y="384206"/>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5"/>
          <p:cNvGrpSpPr/>
          <p:nvPr/>
        </p:nvGrpSpPr>
        <p:grpSpPr>
          <a:xfrm>
            <a:off x="8042700" y="3739224"/>
            <a:ext cx="2337900" cy="560387"/>
            <a:chOff x="6135125" y="2934550"/>
            <a:chExt cx="2337900" cy="701975"/>
          </a:xfrm>
        </p:grpSpPr>
        <p:sp>
          <p:nvSpPr>
            <p:cNvPr id="199" name="Google Shape;199;p15"/>
            <p:cNvSpPr/>
            <p:nvPr/>
          </p:nvSpPr>
          <p:spPr>
            <a:xfrm>
              <a:off x="6135125" y="29345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6135125" y="30688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6135125" y="320310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6135125" y="333737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6135125" y="34716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6135125" y="36059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313"/>
        <p:cNvGrpSpPr/>
        <p:nvPr/>
      </p:nvGrpSpPr>
      <p:grpSpPr>
        <a:xfrm>
          <a:off x="0" y="0"/>
          <a:ext cx="0" cy="0"/>
          <a:chOff x="0" y="0"/>
          <a:chExt cx="0" cy="0"/>
        </a:xfrm>
      </p:grpSpPr>
      <p:sp>
        <p:nvSpPr>
          <p:cNvPr id="314" name="Google Shape;314;p24"/>
          <p:cNvSpPr txBox="1">
            <a:spLocks noGrp="1"/>
          </p:cNvSpPr>
          <p:nvPr>
            <p:ph type="title"/>
          </p:nvPr>
        </p:nvSpPr>
        <p:spPr>
          <a:xfrm>
            <a:off x="720000" y="1739150"/>
            <a:ext cx="3852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5" name="Google Shape;315;p24"/>
          <p:cNvSpPr txBox="1">
            <a:spLocks noGrp="1"/>
          </p:cNvSpPr>
          <p:nvPr>
            <p:ph type="body" idx="1"/>
          </p:nvPr>
        </p:nvSpPr>
        <p:spPr>
          <a:xfrm>
            <a:off x="1163300" y="2311850"/>
            <a:ext cx="2909100" cy="13542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AutoNum type="arabicPeriod"/>
              <a:defRPr sz="1100">
                <a:solidFill>
                  <a:schemeClr val="accent2"/>
                </a:solidFill>
              </a:defRPr>
            </a:lvl1pPr>
            <a:lvl2pPr marL="914400" lvl="1" indent="-317500" rtl="0">
              <a:lnSpc>
                <a:spcPct val="115000"/>
              </a:lnSpc>
              <a:spcBef>
                <a:spcPts val="0"/>
              </a:spcBef>
              <a:spcAft>
                <a:spcPts val="0"/>
              </a:spcAft>
              <a:buSzPts val="1400"/>
              <a:buAutoNum type="alphaLcPeriod"/>
              <a:defRPr>
                <a:solidFill>
                  <a:schemeClr val="accent2"/>
                </a:solidFill>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
        <p:nvSpPr>
          <p:cNvPr id="316" name="Google Shape;316;p24"/>
          <p:cNvSpPr/>
          <p:nvPr/>
        </p:nvSpPr>
        <p:spPr>
          <a:xfrm rot="5400000">
            <a:off x="362" y="4402509"/>
            <a:ext cx="740239"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rot="5400000">
            <a:off x="477117" y="4562856"/>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rot="5400000">
            <a:off x="133664" y="4562856"/>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rot="5400000">
            <a:off x="475692" y="4899230"/>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rot="5400000">
            <a:off x="132238" y="4899230"/>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rot="10800000">
            <a:off x="739583" y="4402549"/>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739520" y="4402549"/>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rot="-5400000">
            <a:off x="8302975" y="3938"/>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24"/>
          <p:cNvGrpSpPr/>
          <p:nvPr/>
        </p:nvGrpSpPr>
        <p:grpSpPr>
          <a:xfrm rot="-5400000">
            <a:off x="7465213" y="3550"/>
            <a:ext cx="844650" cy="838175"/>
            <a:chOff x="513200" y="2286375"/>
            <a:chExt cx="844650" cy="838175"/>
          </a:xfrm>
        </p:grpSpPr>
        <p:sp>
          <p:nvSpPr>
            <p:cNvPr id="325" name="Google Shape;325;p24"/>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24"/>
          <p:cNvSpPr/>
          <p:nvPr/>
        </p:nvSpPr>
        <p:spPr>
          <a:xfrm rot="-5400000">
            <a:off x="718207" y="537742"/>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 name="Google Shape;334;p24"/>
          <p:cNvGrpSpPr/>
          <p:nvPr/>
        </p:nvGrpSpPr>
        <p:grpSpPr>
          <a:xfrm rot="-5400000">
            <a:off x="478119" y="258229"/>
            <a:ext cx="201100" cy="204325"/>
            <a:chOff x="3375338" y="419625"/>
            <a:chExt cx="201100" cy="204325"/>
          </a:xfrm>
        </p:grpSpPr>
        <p:sp>
          <p:nvSpPr>
            <p:cNvPr id="335" name="Google Shape;335;p24"/>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9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4">
    <p:bg>
      <p:bgPr>
        <a:gradFill>
          <a:gsLst>
            <a:gs pos="0">
              <a:schemeClr val="dk1"/>
            </a:gs>
            <a:gs pos="36000">
              <a:schemeClr val="dk1"/>
            </a:gs>
            <a:gs pos="100000">
              <a:schemeClr val="dk2"/>
            </a:gs>
          </a:gsLst>
          <a:lin ang="8099331" scaled="0"/>
        </a:gradFill>
        <a:effectLst/>
      </p:bgPr>
    </p:bg>
    <p:spTree>
      <p:nvGrpSpPr>
        <p:cNvPr id="1" name="Shape 49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1"/>
            </a:gs>
            <a:gs pos="36000">
              <a:schemeClr val="dk1"/>
            </a:gs>
            <a:gs pos="100000">
              <a:schemeClr val="dk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35000"/>
            <a:ext cx="85206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3500"/>
              <a:buFont typeface="Righteous"/>
              <a:buNone/>
              <a:defRPr sz="3500" b="1">
                <a:solidFill>
                  <a:schemeClr val="accent2"/>
                </a:solidFill>
                <a:latin typeface="Righteous"/>
                <a:ea typeface="Righteous"/>
                <a:cs typeface="Righteous"/>
                <a:sym typeface="Righteou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1"/>
              </a:buClr>
              <a:buSzPts val="1400"/>
              <a:buFont typeface="Spartan"/>
              <a:buChar char="●"/>
              <a:defRPr>
                <a:solidFill>
                  <a:schemeClr val="accent3"/>
                </a:solidFill>
                <a:latin typeface="Spartan"/>
                <a:ea typeface="Spartan"/>
                <a:cs typeface="Spartan"/>
                <a:sym typeface="Spartan"/>
              </a:defRPr>
            </a:lvl1pPr>
            <a:lvl2pPr marL="914400" lvl="1" indent="-317500">
              <a:lnSpc>
                <a:spcPct val="100000"/>
              </a:lnSpc>
              <a:spcBef>
                <a:spcPts val="0"/>
              </a:spcBef>
              <a:spcAft>
                <a:spcPts val="0"/>
              </a:spcAft>
              <a:buClr>
                <a:schemeClr val="accent1"/>
              </a:buClr>
              <a:buSzPts val="1400"/>
              <a:buFont typeface="Spartan"/>
              <a:buChar char="○"/>
              <a:defRPr>
                <a:solidFill>
                  <a:schemeClr val="accent3"/>
                </a:solidFill>
                <a:latin typeface="Spartan"/>
                <a:ea typeface="Spartan"/>
                <a:cs typeface="Spartan"/>
                <a:sym typeface="Spartan"/>
              </a:defRPr>
            </a:lvl2pPr>
            <a:lvl3pPr marL="1371600" lvl="2"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3pPr>
            <a:lvl4pPr marL="1828800" lvl="3"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4pPr>
            <a:lvl5pPr marL="2286000" lvl="4"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5pPr>
            <a:lvl6pPr marL="2743200" lvl="5"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6pPr>
            <a:lvl7pPr marL="3200400" lvl="6"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7pPr>
            <a:lvl8pPr marL="3657600" lvl="7"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8pPr>
            <a:lvl9pPr marL="4114800" lvl="8"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9pPr>
          </a:lstStyle>
          <a:p>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8" r:id="rId3"/>
    <p:sldLayoutId id="2147483661" r:id="rId4"/>
    <p:sldLayoutId id="2147483670" r:id="rId5"/>
    <p:sldLayoutId id="2147483678" r:id="rId6"/>
    <p:sldLayoutId id="2147483679"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2" name="TextBox 1">
            <a:extLst>
              <a:ext uri="{FF2B5EF4-FFF2-40B4-BE49-F238E27FC236}">
                <a16:creationId xmlns:a16="http://schemas.microsoft.com/office/drawing/2014/main" id="{10F56626-7535-5A9C-6F00-0AB2F3BF8980}"/>
              </a:ext>
            </a:extLst>
          </p:cNvPr>
          <p:cNvSpPr txBox="1"/>
          <p:nvPr/>
        </p:nvSpPr>
        <p:spPr>
          <a:xfrm>
            <a:off x="274238" y="-88401"/>
            <a:ext cx="8595522" cy="630942"/>
          </a:xfrm>
          <a:prstGeom prst="rect">
            <a:avLst/>
          </a:prstGeom>
          <a:noFill/>
        </p:spPr>
        <p:txBody>
          <a:bodyPr wrap="square" anchor="ctr">
            <a:spAutoFit/>
          </a:bodyPr>
          <a:lstStyle/>
          <a:p>
            <a:pPr algn="ctr"/>
            <a:r>
              <a:rPr lang="en-US" sz="3500" b="1" u="sng" dirty="0">
                <a:solidFill>
                  <a:schemeClr val="tx2"/>
                </a:solidFill>
                <a:latin typeface="Times New Roman" panose="02020603050405020304" pitchFamily="18" charset="0"/>
                <a:cs typeface="Times New Roman" panose="02020603050405020304" pitchFamily="18" charset="0"/>
              </a:rPr>
              <a:t>Madhav Institute of Technology &amp; Science</a:t>
            </a:r>
          </a:p>
        </p:txBody>
      </p:sp>
      <p:sp>
        <p:nvSpPr>
          <p:cNvPr id="3" name="TextBox 2">
            <a:extLst>
              <a:ext uri="{FF2B5EF4-FFF2-40B4-BE49-F238E27FC236}">
                <a16:creationId xmlns:a16="http://schemas.microsoft.com/office/drawing/2014/main" id="{CCFA6D39-50B0-0DF8-0270-E14A41C07BF0}"/>
              </a:ext>
            </a:extLst>
          </p:cNvPr>
          <p:cNvSpPr txBox="1"/>
          <p:nvPr/>
        </p:nvSpPr>
        <p:spPr>
          <a:xfrm>
            <a:off x="205578" y="497027"/>
            <a:ext cx="9136542" cy="430887"/>
          </a:xfrm>
          <a:prstGeom prst="rect">
            <a:avLst/>
          </a:prstGeom>
          <a:noFill/>
        </p:spPr>
        <p:txBody>
          <a:bodyPr wrap="square" anchor="ctr">
            <a:spAutoFit/>
          </a:bodyPr>
          <a:lstStyle/>
          <a:p>
            <a:pPr algn="ctr">
              <a:spcBef>
                <a:spcPct val="0"/>
              </a:spcBef>
            </a:pPr>
            <a:r>
              <a:rPr lang="en-US" sz="1100" spc="348" dirty="0">
                <a:solidFill>
                  <a:srgbClr val="FF0000"/>
                </a:solidFill>
                <a:latin typeface="Times New Roman" panose="02020603050405020304" pitchFamily="18" charset="0"/>
                <a:cs typeface="Times New Roman" panose="02020603050405020304" pitchFamily="18" charset="0"/>
              </a:rPr>
              <a:t>A GOVT. AIDED UGC AUTONOMOUS INSTITUTE , AFFILIATED TO R.G.P.V. BHOPAL (M.P.) INDIA, NAAC ACCREDITED WITH </a:t>
            </a:r>
            <a:r>
              <a:rPr lang="en-US" sz="1100" b="1" spc="348" dirty="0">
                <a:solidFill>
                  <a:schemeClr val="bg2"/>
                </a:solidFill>
                <a:latin typeface="Times New Roman" panose="02020603050405020304" pitchFamily="18" charset="0"/>
                <a:cs typeface="Times New Roman" panose="02020603050405020304" pitchFamily="18" charset="0"/>
              </a:rPr>
              <a:t>A++ </a:t>
            </a:r>
            <a:r>
              <a:rPr lang="en-US" sz="1100" spc="348" dirty="0">
                <a:solidFill>
                  <a:srgbClr val="FF0000"/>
                </a:solidFill>
                <a:latin typeface="Times New Roman" panose="02020603050405020304" pitchFamily="18" charset="0"/>
                <a:cs typeface="Times New Roman" panose="02020603050405020304" pitchFamily="18" charset="0"/>
              </a:rPr>
              <a:t>GRADE</a:t>
            </a:r>
          </a:p>
        </p:txBody>
      </p:sp>
      <p:sp>
        <p:nvSpPr>
          <p:cNvPr id="4" name="Freeform 5">
            <a:extLst>
              <a:ext uri="{FF2B5EF4-FFF2-40B4-BE49-F238E27FC236}">
                <a16:creationId xmlns:a16="http://schemas.microsoft.com/office/drawing/2014/main" id="{AD9ECFF3-86FC-370B-6819-076D635FF8C7}"/>
              </a:ext>
            </a:extLst>
          </p:cNvPr>
          <p:cNvSpPr/>
          <p:nvPr/>
        </p:nvSpPr>
        <p:spPr>
          <a:xfrm>
            <a:off x="3432171" y="986664"/>
            <a:ext cx="2020415" cy="1200728"/>
          </a:xfrm>
          <a:custGeom>
            <a:avLst/>
            <a:gdLst/>
            <a:ahLst/>
            <a:cxnLst/>
            <a:rect l="l" t="t" r="r" b="b"/>
            <a:pathLst>
              <a:path w="2947619" h="2337369">
                <a:moveTo>
                  <a:pt x="0" y="0"/>
                </a:moveTo>
                <a:lnTo>
                  <a:pt x="2947618" y="0"/>
                </a:lnTo>
                <a:lnTo>
                  <a:pt x="2947618" y="2337370"/>
                </a:lnTo>
                <a:lnTo>
                  <a:pt x="0" y="2337370"/>
                </a:lnTo>
                <a:lnTo>
                  <a:pt x="0" y="0"/>
                </a:lnTo>
                <a:close/>
              </a:path>
            </a:pathLst>
          </a:custGeom>
          <a:blipFill>
            <a:blip r:embed="rId3"/>
            <a:stretch>
              <a:fillRect/>
            </a:stretch>
          </a:blipFill>
        </p:spPr>
        <p:txBody>
          <a:bodyPr anchor="ctr"/>
          <a:lstStyle/>
          <a:p>
            <a:pPr algn="ctr"/>
            <a:endParaRPr lang="en-IN"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F9E25819-634B-FB19-90C5-21D4B495D78D}"/>
              </a:ext>
            </a:extLst>
          </p:cNvPr>
          <p:cNvSpPr txBox="1"/>
          <p:nvPr/>
        </p:nvSpPr>
        <p:spPr>
          <a:xfrm>
            <a:off x="650476" y="2217806"/>
            <a:ext cx="8356364" cy="707886"/>
          </a:xfrm>
          <a:prstGeom prst="rect">
            <a:avLst/>
          </a:prstGeom>
          <a:noFill/>
        </p:spPr>
        <p:txBody>
          <a:bodyPr wrap="square" rtlCol="0" anchor="ctr">
            <a:spAutoFit/>
          </a:bodyPr>
          <a:lstStyle/>
          <a:p>
            <a:pPr algn="ctr"/>
            <a:r>
              <a:rPr lang="en-US" sz="2000" b="1" u="sng" dirty="0">
                <a:solidFill>
                  <a:schemeClr val="bg2">
                    <a:lumMod val="20000"/>
                    <a:lumOff val="80000"/>
                  </a:schemeClr>
                </a:solidFill>
                <a:latin typeface="Times New Roman" panose="02020603050405020304" pitchFamily="18" charset="0"/>
                <a:cs typeface="Times New Roman" panose="02020603050405020304" pitchFamily="18" charset="0"/>
              </a:rPr>
              <a:t>DEPARTMENT OF ENGINEERING MATHEMATICS AND COMPUTING</a:t>
            </a:r>
          </a:p>
        </p:txBody>
      </p:sp>
      <p:sp>
        <p:nvSpPr>
          <p:cNvPr id="6" name="TextBox 5">
            <a:extLst>
              <a:ext uri="{FF2B5EF4-FFF2-40B4-BE49-F238E27FC236}">
                <a16:creationId xmlns:a16="http://schemas.microsoft.com/office/drawing/2014/main" id="{7AB8C872-4AC3-DAD1-E05C-27CAA8914B94}"/>
              </a:ext>
            </a:extLst>
          </p:cNvPr>
          <p:cNvSpPr txBox="1"/>
          <p:nvPr/>
        </p:nvSpPr>
        <p:spPr>
          <a:xfrm>
            <a:off x="1295153" y="2839464"/>
            <a:ext cx="6553693" cy="1169551"/>
          </a:xfrm>
          <a:prstGeom prst="rect">
            <a:avLst/>
          </a:prstGeom>
          <a:noFill/>
        </p:spPr>
        <p:txBody>
          <a:bodyPr wrap="square" rtlCol="0" anchor="ctr">
            <a:spAutoFit/>
          </a:bodyPr>
          <a:lstStyle/>
          <a:p>
            <a:pPr algn="ctr"/>
            <a:r>
              <a:rPr lang="en-US" sz="2500" b="1" dirty="0">
                <a:solidFill>
                  <a:schemeClr val="tx2"/>
                </a:solidFill>
                <a:latin typeface="Times New Roman" panose="02020603050405020304" pitchFamily="18" charset="0"/>
                <a:cs typeface="Times New Roman" panose="02020603050405020304" pitchFamily="18" charset="0"/>
              </a:rPr>
              <a:t>Data Science Using Python</a:t>
            </a:r>
          </a:p>
          <a:p>
            <a:pPr algn="ctr"/>
            <a:r>
              <a:rPr lang="en-US" sz="2500" b="1" dirty="0">
                <a:solidFill>
                  <a:schemeClr val="tx2"/>
                </a:solidFill>
                <a:latin typeface="Times New Roman" panose="02020603050405020304" pitchFamily="18" charset="0"/>
                <a:cs typeface="Times New Roman" panose="02020603050405020304" pitchFamily="18" charset="0"/>
              </a:rPr>
              <a:t>(250504)</a:t>
            </a:r>
          </a:p>
          <a:p>
            <a:pPr algn="ctr"/>
            <a:r>
              <a:rPr lang="en-US" sz="2000" b="1" u="sng" dirty="0">
                <a:solidFill>
                  <a:schemeClr val="tx2"/>
                </a:solidFill>
                <a:latin typeface="Times New Roman" panose="02020603050405020304" pitchFamily="18" charset="0"/>
                <a:ea typeface="Lora"/>
                <a:cs typeface="Times New Roman" panose="02020603050405020304" pitchFamily="18" charset="0"/>
                <a:sym typeface="Lora SemiBold"/>
              </a:rPr>
              <a:t>PROFICIENCY IN COURSE</a:t>
            </a:r>
            <a:endParaRPr lang="en-IN" sz="2000" u="sng" dirty="0">
              <a:solidFill>
                <a:schemeClr val="tx2"/>
              </a:solidFill>
              <a:latin typeface="Times New Roman" panose="02020603050405020304" pitchFamily="18" charset="0"/>
              <a:cs typeface="Times New Roman" panose="02020603050405020304" pitchFamily="18" charset="0"/>
            </a:endParaRPr>
          </a:p>
        </p:txBody>
      </p:sp>
      <p:sp>
        <p:nvSpPr>
          <p:cNvPr id="7" name="Google Shape;57;p13">
            <a:extLst>
              <a:ext uri="{FF2B5EF4-FFF2-40B4-BE49-F238E27FC236}">
                <a16:creationId xmlns:a16="http://schemas.microsoft.com/office/drawing/2014/main" id="{3C3581E8-D3D6-7803-09AD-1891BEE1DB14}"/>
              </a:ext>
            </a:extLst>
          </p:cNvPr>
          <p:cNvSpPr txBox="1"/>
          <p:nvPr/>
        </p:nvSpPr>
        <p:spPr>
          <a:xfrm>
            <a:off x="541021" y="4097143"/>
            <a:ext cx="8465819" cy="646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b="1" u="sng" dirty="0">
                <a:solidFill>
                  <a:schemeClr val="bg1">
                    <a:lumMod val="20000"/>
                    <a:lumOff val="80000"/>
                  </a:schemeClr>
                </a:solidFill>
                <a:latin typeface="Times New Roman" panose="02020603050405020304" pitchFamily="18" charset="0"/>
                <a:ea typeface="Lora"/>
                <a:cs typeface="Times New Roman" panose="02020603050405020304" pitchFamily="18" charset="0"/>
                <a:sym typeface="Lora"/>
              </a:rPr>
              <a:t>Presented To:</a:t>
            </a:r>
            <a:r>
              <a:rPr lang="en" sz="3000" dirty="0">
                <a:solidFill>
                  <a:schemeClr val="bg1">
                    <a:lumMod val="20000"/>
                    <a:lumOff val="80000"/>
                  </a:schemeClr>
                </a:solidFill>
                <a:latin typeface="Times New Roman" panose="02020603050405020304" pitchFamily="18" charset="0"/>
                <a:ea typeface="Lora"/>
                <a:cs typeface="Times New Roman" panose="02020603050405020304" pitchFamily="18" charset="0"/>
                <a:sym typeface="Lora"/>
              </a:rPr>
              <a:t> Dr. Atul Kumar Ray</a:t>
            </a:r>
            <a:endParaRPr sz="3000" dirty="0">
              <a:solidFill>
                <a:schemeClr val="bg1">
                  <a:lumMod val="20000"/>
                  <a:lumOff val="80000"/>
                </a:schemeClr>
              </a:solidFill>
              <a:latin typeface="Times New Roman" panose="02020603050405020304" pitchFamily="18" charset="0"/>
              <a:ea typeface="Lora"/>
              <a:cs typeface="Times New Roman" panose="02020603050405020304" pitchFamily="18" charset="0"/>
              <a:sym typeface="Lora"/>
            </a:endParaRPr>
          </a:p>
        </p:txBody>
      </p:sp>
    </p:spTree>
    <p:extLst>
      <p:ext uri="{BB962C8B-B14F-4D97-AF65-F5344CB8AC3E}">
        <p14:creationId xmlns:p14="http://schemas.microsoft.com/office/powerpoint/2010/main" val="2232019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9140" y="1131758"/>
            <a:ext cx="4976730"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5" name="Picture 4">
            <a:extLst>
              <a:ext uri="{FF2B5EF4-FFF2-40B4-BE49-F238E27FC236}">
                <a16:creationId xmlns:a16="http://schemas.microsoft.com/office/drawing/2014/main" id="{C3F6E50E-026C-B073-23E9-1AD6BCE5C0AF}"/>
              </a:ext>
            </a:extLst>
          </p:cNvPr>
          <p:cNvPicPr>
            <a:picLocks noChangeAspect="1"/>
          </p:cNvPicPr>
          <p:nvPr/>
        </p:nvPicPr>
        <p:blipFill>
          <a:blip r:embed="rId3"/>
          <a:stretch>
            <a:fillRect/>
          </a:stretch>
        </p:blipFill>
        <p:spPr>
          <a:xfrm>
            <a:off x="1474602" y="1230900"/>
            <a:ext cx="4787874" cy="3020517"/>
          </a:xfrm>
          <a:prstGeom prst="rect">
            <a:avLst/>
          </a:prstGeom>
        </p:spPr>
      </p:pic>
      <p:pic>
        <p:nvPicPr>
          <p:cNvPr id="7" name="Picture 6">
            <a:extLst>
              <a:ext uri="{FF2B5EF4-FFF2-40B4-BE49-F238E27FC236}">
                <a16:creationId xmlns:a16="http://schemas.microsoft.com/office/drawing/2014/main" id="{8A34D11A-3CDC-2F8C-C5C2-036A1A097EDC}"/>
              </a:ext>
            </a:extLst>
          </p:cNvPr>
          <p:cNvPicPr>
            <a:picLocks noChangeAspect="1"/>
          </p:cNvPicPr>
          <p:nvPr/>
        </p:nvPicPr>
        <p:blipFill>
          <a:blip r:embed="rId4"/>
          <a:stretch>
            <a:fillRect/>
          </a:stretch>
        </p:blipFill>
        <p:spPr>
          <a:xfrm>
            <a:off x="6635454" y="2047010"/>
            <a:ext cx="2126297" cy="1460688"/>
          </a:xfrm>
          <a:prstGeom prst="rect">
            <a:avLst/>
          </a:prstGeom>
        </p:spPr>
      </p:pic>
      <p:grpSp>
        <p:nvGrpSpPr>
          <p:cNvPr id="8" name="Google Shape;1025;p58">
            <a:extLst>
              <a:ext uri="{FF2B5EF4-FFF2-40B4-BE49-F238E27FC236}">
                <a16:creationId xmlns:a16="http://schemas.microsoft.com/office/drawing/2014/main" id="{9D3E81D4-A739-EC26-82CD-21166B9863D0}"/>
              </a:ext>
            </a:extLst>
          </p:cNvPr>
          <p:cNvGrpSpPr/>
          <p:nvPr/>
        </p:nvGrpSpPr>
        <p:grpSpPr>
          <a:xfrm>
            <a:off x="6560701" y="1973705"/>
            <a:ext cx="2268506" cy="1908747"/>
            <a:chOff x="720010" y="1419647"/>
            <a:chExt cx="4021500" cy="3062887"/>
          </a:xfrm>
        </p:grpSpPr>
        <p:sp>
          <p:nvSpPr>
            <p:cNvPr id="9" name="Google Shape;1026;p58">
              <a:extLst>
                <a:ext uri="{FF2B5EF4-FFF2-40B4-BE49-F238E27FC236}">
                  <a16:creationId xmlns:a16="http://schemas.microsoft.com/office/drawing/2014/main" id="{3E8E0EA7-4499-453C-157E-D56F59D7D91F}"/>
                </a:ext>
              </a:extLst>
            </p:cNvPr>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7;p58">
              <a:extLst>
                <a:ext uri="{FF2B5EF4-FFF2-40B4-BE49-F238E27FC236}">
                  <a16:creationId xmlns:a16="http://schemas.microsoft.com/office/drawing/2014/main" id="{590DB794-FEE1-1773-C5D2-49FCDCE9338E}"/>
                </a:ext>
              </a:extLst>
            </p:cNvPr>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1" name="Google Shape;1028;p58">
              <a:extLst>
                <a:ext uri="{FF2B5EF4-FFF2-40B4-BE49-F238E27FC236}">
                  <a16:creationId xmlns:a16="http://schemas.microsoft.com/office/drawing/2014/main" id="{42C6129E-18EA-2079-3F53-6A266A1E2727}"/>
                </a:ext>
              </a:extLst>
            </p:cNvPr>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sp>
        <p:nvSpPr>
          <p:cNvPr id="13" name="TextBox 12">
            <a:extLst>
              <a:ext uri="{FF2B5EF4-FFF2-40B4-BE49-F238E27FC236}">
                <a16:creationId xmlns:a16="http://schemas.microsoft.com/office/drawing/2014/main" id="{1085A102-892A-32E2-F0A2-75EF4DBF93CC}"/>
              </a:ext>
            </a:extLst>
          </p:cNvPr>
          <p:cNvSpPr txBox="1"/>
          <p:nvPr/>
        </p:nvSpPr>
        <p:spPr>
          <a:xfrm>
            <a:off x="7224243" y="1610249"/>
            <a:ext cx="4572000" cy="400110"/>
          </a:xfrm>
          <a:prstGeom prst="rect">
            <a:avLst/>
          </a:prstGeom>
          <a:noFill/>
        </p:spPr>
        <p:txBody>
          <a:bodyPr wrap="square">
            <a:spAutoFit/>
          </a:bodyPr>
          <a:lstStyle/>
          <a:p>
            <a:r>
              <a:rPr lang="en" sz="2000" b="1" dirty="0">
                <a:solidFill>
                  <a:schemeClr val="tx2"/>
                </a:solidFill>
                <a:latin typeface="Times New Roman" panose="02020603050405020304" pitchFamily="18" charset="0"/>
                <a:cs typeface="Times New Roman" panose="02020603050405020304" pitchFamily="18" charset="0"/>
              </a:rPr>
              <a:t>Output</a:t>
            </a:r>
            <a:endParaRPr lang="en-IN" sz="2000" b="1" dirty="0">
              <a:solidFill>
                <a:schemeClr val="tx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697514" y="1657209"/>
            <a:ext cx="4993150" cy="206784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t>For Loop with </a:t>
            </a:r>
            <a:b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br>
            <a: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t>if breaks</a:t>
            </a:r>
            <a:endParaRPr sz="5400"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grpSp>
        <p:nvGrpSpPr>
          <p:cNvPr id="639" name="Google Shape;639;p45"/>
          <p:cNvGrpSpPr/>
          <p:nvPr/>
        </p:nvGrpSpPr>
        <p:grpSpPr>
          <a:xfrm rot="10800000">
            <a:off x="4856488" y="3169600"/>
            <a:ext cx="201100" cy="204325"/>
            <a:chOff x="3375338" y="419625"/>
            <a:chExt cx="201100" cy="204325"/>
          </a:xfrm>
        </p:grpSpPr>
        <p:sp>
          <p:nvSpPr>
            <p:cNvPr id="640" name="Google Shape;640;p45"/>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59461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6"/>
          <p:cNvSpPr txBox="1">
            <a:spLocks noGrp="1"/>
          </p:cNvSpPr>
          <p:nvPr>
            <p:ph type="subTitle" idx="1"/>
          </p:nvPr>
        </p:nvSpPr>
        <p:spPr>
          <a:xfrm>
            <a:off x="1857575" y="1757720"/>
            <a:ext cx="5424900" cy="17403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2400" b="0" i="0" dirty="0">
                <a:solidFill>
                  <a:schemeClr val="tx2"/>
                </a:solidFill>
                <a:effectLst/>
                <a:latin typeface="Times New Roman" panose="02020603050405020304" pitchFamily="18" charset="0"/>
                <a:cs typeface="Times New Roman" panose="02020603050405020304" pitchFamily="18" charset="0"/>
              </a:rPr>
              <a:t>A for loop with an if condition and a break statement is useful for stopping the loop's execution based on a certain condition. This can be handy in scenarios where we need to terminate the loop when a specific criterion is met. Here's an example where we stop the loop when a particular value is found:</a:t>
            </a:r>
            <a:endParaRPr sz="36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51629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9140" y="1131758"/>
            <a:ext cx="4976730"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grpSp>
        <p:nvGrpSpPr>
          <p:cNvPr id="8" name="Google Shape;1025;p58">
            <a:extLst>
              <a:ext uri="{FF2B5EF4-FFF2-40B4-BE49-F238E27FC236}">
                <a16:creationId xmlns:a16="http://schemas.microsoft.com/office/drawing/2014/main" id="{9D3E81D4-A739-EC26-82CD-21166B9863D0}"/>
              </a:ext>
            </a:extLst>
          </p:cNvPr>
          <p:cNvGrpSpPr/>
          <p:nvPr/>
        </p:nvGrpSpPr>
        <p:grpSpPr>
          <a:xfrm>
            <a:off x="6560701" y="1973705"/>
            <a:ext cx="2268506" cy="1908747"/>
            <a:chOff x="720010" y="1419647"/>
            <a:chExt cx="4021500" cy="3062887"/>
          </a:xfrm>
        </p:grpSpPr>
        <p:sp>
          <p:nvSpPr>
            <p:cNvPr id="9" name="Google Shape;1026;p58">
              <a:extLst>
                <a:ext uri="{FF2B5EF4-FFF2-40B4-BE49-F238E27FC236}">
                  <a16:creationId xmlns:a16="http://schemas.microsoft.com/office/drawing/2014/main" id="{3E8E0EA7-4499-453C-157E-D56F59D7D91F}"/>
                </a:ext>
              </a:extLst>
            </p:cNvPr>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7;p58">
              <a:extLst>
                <a:ext uri="{FF2B5EF4-FFF2-40B4-BE49-F238E27FC236}">
                  <a16:creationId xmlns:a16="http://schemas.microsoft.com/office/drawing/2014/main" id="{590DB794-FEE1-1773-C5D2-49FCDCE9338E}"/>
                </a:ext>
              </a:extLst>
            </p:cNvPr>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1" name="Google Shape;1028;p58">
              <a:extLst>
                <a:ext uri="{FF2B5EF4-FFF2-40B4-BE49-F238E27FC236}">
                  <a16:creationId xmlns:a16="http://schemas.microsoft.com/office/drawing/2014/main" id="{42C6129E-18EA-2079-3F53-6A266A1E2727}"/>
                </a:ext>
              </a:extLst>
            </p:cNvPr>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sp>
        <p:nvSpPr>
          <p:cNvPr id="13" name="TextBox 12">
            <a:extLst>
              <a:ext uri="{FF2B5EF4-FFF2-40B4-BE49-F238E27FC236}">
                <a16:creationId xmlns:a16="http://schemas.microsoft.com/office/drawing/2014/main" id="{1085A102-892A-32E2-F0A2-75EF4DBF93CC}"/>
              </a:ext>
            </a:extLst>
          </p:cNvPr>
          <p:cNvSpPr txBox="1"/>
          <p:nvPr/>
        </p:nvSpPr>
        <p:spPr>
          <a:xfrm>
            <a:off x="7224243" y="1610249"/>
            <a:ext cx="4572000" cy="400110"/>
          </a:xfrm>
          <a:prstGeom prst="rect">
            <a:avLst/>
          </a:prstGeom>
          <a:noFill/>
        </p:spPr>
        <p:txBody>
          <a:bodyPr wrap="square">
            <a:spAutoFit/>
          </a:bodyPr>
          <a:lstStyle/>
          <a:p>
            <a:r>
              <a:rPr lang="en" sz="2000" b="1" dirty="0">
                <a:solidFill>
                  <a:schemeClr val="tx2"/>
                </a:solidFill>
                <a:latin typeface="Times New Roman" panose="02020603050405020304" pitchFamily="18" charset="0"/>
                <a:cs typeface="Times New Roman" panose="02020603050405020304" pitchFamily="18" charset="0"/>
              </a:rPr>
              <a:t>Output</a:t>
            </a:r>
            <a:endParaRPr lang="en-IN" sz="2000" b="1" dirty="0">
              <a:solidFill>
                <a:schemeClr val="tx2"/>
              </a:solidFill>
            </a:endParaRPr>
          </a:p>
        </p:txBody>
      </p:sp>
      <p:pic>
        <p:nvPicPr>
          <p:cNvPr id="15" name="Picture 14">
            <a:extLst>
              <a:ext uri="{FF2B5EF4-FFF2-40B4-BE49-F238E27FC236}">
                <a16:creationId xmlns:a16="http://schemas.microsoft.com/office/drawing/2014/main" id="{CCAF536D-AE16-D9B1-9340-C39CF054E583}"/>
              </a:ext>
            </a:extLst>
          </p:cNvPr>
          <p:cNvPicPr>
            <a:picLocks noChangeAspect="1"/>
          </p:cNvPicPr>
          <p:nvPr/>
        </p:nvPicPr>
        <p:blipFill>
          <a:blip r:embed="rId3"/>
          <a:stretch>
            <a:fillRect/>
          </a:stretch>
        </p:blipFill>
        <p:spPr>
          <a:xfrm>
            <a:off x="1348353" y="1193369"/>
            <a:ext cx="4905214" cy="3091912"/>
          </a:xfrm>
          <a:prstGeom prst="rect">
            <a:avLst/>
          </a:prstGeom>
        </p:spPr>
      </p:pic>
      <p:pic>
        <p:nvPicPr>
          <p:cNvPr id="2" name="Picture 1">
            <a:extLst>
              <a:ext uri="{FF2B5EF4-FFF2-40B4-BE49-F238E27FC236}">
                <a16:creationId xmlns:a16="http://schemas.microsoft.com/office/drawing/2014/main" id="{49FBB61B-04B2-F177-4B9A-D313E5BA0597}"/>
              </a:ext>
            </a:extLst>
          </p:cNvPr>
          <p:cNvPicPr>
            <a:picLocks noChangeAspect="1"/>
          </p:cNvPicPr>
          <p:nvPr/>
        </p:nvPicPr>
        <p:blipFill rotWithShape="1">
          <a:blip r:embed="rId4"/>
          <a:srcRect l="4008" r="18066"/>
          <a:stretch/>
        </p:blipFill>
        <p:spPr>
          <a:xfrm>
            <a:off x="6560701" y="2302948"/>
            <a:ext cx="2268506" cy="937341"/>
          </a:xfrm>
          <a:prstGeom prst="rect">
            <a:avLst/>
          </a:prstGeom>
        </p:spPr>
      </p:pic>
    </p:spTree>
    <p:extLst>
      <p:ext uri="{BB962C8B-B14F-4D97-AF65-F5344CB8AC3E}">
        <p14:creationId xmlns:p14="http://schemas.microsoft.com/office/powerpoint/2010/main" val="971398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107306" y="1575301"/>
            <a:ext cx="4950282" cy="16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t>If – Else</a:t>
            </a:r>
            <a:endParaRPr sz="5400"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19518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Our Dataset</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62734" y="1392529"/>
            <a:ext cx="8834032"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3" name="Picture 2">
            <a:extLst>
              <a:ext uri="{FF2B5EF4-FFF2-40B4-BE49-F238E27FC236}">
                <a16:creationId xmlns:a16="http://schemas.microsoft.com/office/drawing/2014/main" id="{ADC5A75A-D483-EFFA-6EFC-7B984E2D5B1C}"/>
              </a:ext>
            </a:extLst>
          </p:cNvPr>
          <p:cNvPicPr>
            <a:picLocks noChangeAspect="1"/>
          </p:cNvPicPr>
          <p:nvPr/>
        </p:nvPicPr>
        <p:blipFill>
          <a:blip r:embed="rId3"/>
          <a:stretch>
            <a:fillRect/>
          </a:stretch>
        </p:blipFill>
        <p:spPr>
          <a:xfrm>
            <a:off x="379707" y="1537773"/>
            <a:ext cx="8299343" cy="2928387"/>
          </a:xfrm>
          <a:prstGeom prst="rect">
            <a:avLst/>
          </a:prstGeom>
        </p:spPr>
      </p:pic>
    </p:spTree>
    <p:extLst>
      <p:ext uri="{BB962C8B-B14F-4D97-AF65-F5344CB8AC3E}">
        <p14:creationId xmlns:p14="http://schemas.microsoft.com/office/powerpoint/2010/main" val="3244723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Our Dataset</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495586" y="1377031"/>
            <a:ext cx="6772456"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4" name="Picture 3">
            <a:extLst>
              <a:ext uri="{FF2B5EF4-FFF2-40B4-BE49-F238E27FC236}">
                <a16:creationId xmlns:a16="http://schemas.microsoft.com/office/drawing/2014/main" id="{1763F8C0-E957-3BCA-71F4-E99D3300D6D1}"/>
              </a:ext>
            </a:extLst>
          </p:cNvPr>
          <p:cNvPicPr>
            <a:picLocks noChangeAspect="1"/>
          </p:cNvPicPr>
          <p:nvPr/>
        </p:nvPicPr>
        <p:blipFill>
          <a:blip r:embed="rId3"/>
          <a:stretch>
            <a:fillRect/>
          </a:stretch>
        </p:blipFill>
        <p:spPr>
          <a:xfrm>
            <a:off x="1635374" y="1483095"/>
            <a:ext cx="6338504" cy="3006672"/>
          </a:xfrm>
          <a:prstGeom prst="rect">
            <a:avLst/>
          </a:prstGeom>
        </p:spPr>
      </p:pic>
    </p:spTree>
    <p:extLst>
      <p:ext uri="{BB962C8B-B14F-4D97-AF65-F5344CB8AC3E}">
        <p14:creationId xmlns:p14="http://schemas.microsoft.com/office/powerpoint/2010/main" val="3447340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Selecting data</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139125" y="1062307"/>
            <a:ext cx="7128917" cy="4189682"/>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3" name="Picture 2">
            <a:extLst>
              <a:ext uri="{FF2B5EF4-FFF2-40B4-BE49-F238E27FC236}">
                <a16:creationId xmlns:a16="http://schemas.microsoft.com/office/drawing/2014/main" id="{CCBC55B6-8173-DE9F-639C-85F578BE7BA6}"/>
              </a:ext>
            </a:extLst>
          </p:cNvPr>
          <p:cNvPicPr>
            <a:picLocks noChangeAspect="1"/>
          </p:cNvPicPr>
          <p:nvPr/>
        </p:nvPicPr>
        <p:blipFill>
          <a:blip r:embed="rId3"/>
          <a:stretch>
            <a:fillRect/>
          </a:stretch>
        </p:blipFill>
        <p:spPr>
          <a:xfrm>
            <a:off x="2481927" y="1779804"/>
            <a:ext cx="4988256" cy="2575783"/>
          </a:xfrm>
          <a:prstGeom prst="rect">
            <a:avLst/>
          </a:prstGeom>
        </p:spPr>
      </p:pic>
      <p:pic>
        <p:nvPicPr>
          <p:cNvPr id="4" name="Picture 3">
            <a:extLst>
              <a:ext uri="{FF2B5EF4-FFF2-40B4-BE49-F238E27FC236}">
                <a16:creationId xmlns:a16="http://schemas.microsoft.com/office/drawing/2014/main" id="{3DBFAF25-FD2C-F9BF-BCD9-79A1FB29D8A2}"/>
              </a:ext>
            </a:extLst>
          </p:cNvPr>
          <p:cNvPicPr>
            <a:picLocks noChangeAspect="1"/>
          </p:cNvPicPr>
          <p:nvPr/>
        </p:nvPicPr>
        <p:blipFill>
          <a:blip r:embed="rId4"/>
          <a:stretch>
            <a:fillRect/>
          </a:stretch>
        </p:blipFill>
        <p:spPr>
          <a:xfrm>
            <a:off x="1328401" y="1249257"/>
            <a:ext cx="6744284" cy="3156706"/>
          </a:xfrm>
          <a:prstGeom prst="rect">
            <a:avLst/>
          </a:prstGeom>
        </p:spPr>
      </p:pic>
    </p:spTree>
    <p:extLst>
      <p:ext uri="{BB962C8B-B14F-4D97-AF65-F5344CB8AC3E}">
        <p14:creationId xmlns:p14="http://schemas.microsoft.com/office/powerpoint/2010/main" val="29224556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For Loop</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495586" y="1377031"/>
            <a:ext cx="6772456"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3" name="Picture 2">
            <a:extLst>
              <a:ext uri="{FF2B5EF4-FFF2-40B4-BE49-F238E27FC236}">
                <a16:creationId xmlns:a16="http://schemas.microsoft.com/office/drawing/2014/main" id="{CCBC55B6-8173-DE9F-639C-85F578BE7BA6}"/>
              </a:ext>
            </a:extLst>
          </p:cNvPr>
          <p:cNvPicPr>
            <a:picLocks noChangeAspect="1"/>
          </p:cNvPicPr>
          <p:nvPr/>
        </p:nvPicPr>
        <p:blipFill>
          <a:blip r:embed="rId3"/>
          <a:stretch>
            <a:fillRect/>
          </a:stretch>
        </p:blipFill>
        <p:spPr>
          <a:xfrm>
            <a:off x="2481927" y="1779804"/>
            <a:ext cx="4988256" cy="2575783"/>
          </a:xfrm>
          <a:prstGeom prst="rect">
            <a:avLst/>
          </a:prstGeom>
        </p:spPr>
      </p:pic>
    </p:spTree>
    <p:extLst>
      <p:ext uri="{BB962C8B-B14F-4D97-AF65-F5344CB8AC3E}">
        <p14:creationId xmlns:p14="http://schemas.microsoft.com/office/powerpoint/2010/main" val="5972473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While Loop</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495586" y="1377031"/>
            <a:ext cx="6772456"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4" name="Picture 3">
            <a:extLst>
              <a:ext uri="{FF2B5EF4-FFF2-40B4-BE49-F238E27FC236}">
                <a16:creationId xmlns:a16="http://schemas.microsoft.com/office/drawing/2014/main" id="{529A1E01-4F01-FE83-9476-84BE1210C6F3}"/>
              </a:ext>
            </a:extLst>
          </p:cNvPr>
          <p:cNvPicPr>
            <a:picLocks noChangeAspect="1"/>
          </p:cNvPicPr>
          <p:nvPr/>
        </p:nvPicPr>
        <p:blipFill>
          <a:blip r:embed="rId3"/>
          <a:stretch>
            <a:fillRect/>
          </a:stretch>
        </p:blipFill>
        <p:spPr>
          <a:xfrm>
            <a:off x="2212294" y="1816660"/>
            <a:ext cx="5044877" cy="2339543"/>
          </a:xfrm>
          <a:prstGeom prst="rect">
            <a:avLst/>
          </a:prstGeom>
        </p:spPr>
      </p:pic>
    </p:spTree>
    <p:extLst>
      <p:ext uri="{BB962C8B-B14F-4D97-AF65-F5344CB8AC3E}">
        <p14:creationId xmlns:p14="http://schemas.microsoft.com/office/powerpoint/2010/main" val="3490654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8" name="TextBox 7">
            <a:extLst>
              <a:ext uri="{FF2B5EF4-FFF2-40B4-BE49-F238E27FC236}">
                <a16:creationId xmlns:a16="http://schemas.microsoft.com/office/drawing/2014/main" id="{28EB44FC-AA55-DDF0-01CA-15308837B557}"/>
              </a:ext>
            </a:extLst>
          </p:cNvPr>
          <p:cNvSpPr txBox="1"/>
          <p:nvPr/>
        </p:nvSpPr>
        <p:spPr>
          <a:xfrm>
            <a:off x="773646" y="492450"/>
            <a:ext cx="8117632" cy="646331"/>
          </a:xfrm>
          <a:prstGeom prst="rect">
            <a:avLst/>
          </a:prstGeom>
          <a:noFill/>
        </p:spPr>
        <p:txBody>
          <a:bodyPr wrap="square" rtlCol="0">
            <a:spAutoFit/>
          </a:bodyPr>
          <a:lstStyle/>
          <a:p>
            <a:pPr marL="0" marR="0" lvl="0" indent="0" rtl="0">
              <a:lnSpc>
                <a:spcPct val="100000"/>
              </a:lnSpc>
              <a:spcBef>
                <a:spcPts val="0"/>
              </a:spcBef>
              <a:spcAft>
                <a:spcPts val="0"/>
              </a:spcAft>
              <a:buNone/>
            </a:pPr>
            <a:r>
              <a:rPr lang="en-IN" sz="3600" b="1" u="sng" dirty="0">
                <a:solidFill>
                  <a:schemeClr val="bg1">
                    <a:lumMod val="20000"/>
                    <a:lumOff val="80000"/>
                  </a:schemeClr>
                </a:solidFill>
                <a:latin typeface="Times New Roman" panose="02020603050405020304" pitchFamily="18" charset="0"/>
                <a:cs typeface="Times New Roman" panose="02020603050405020304" pitchFamily="18" charset="0"/>
              </a:rPr>
              <a:t>Presented By:</a:t>
            </a:r>
          </a:p>
        </p:txBody>
      </p:sp>
      <p:sp>
        <p:nvSpPr>
          <p:cNvPr id="9" name="TextBox 8">
            <a:extLst>
              <a:ext uri="{FF2B5EF4-FFF2-40B4-BE49-F238E27FC236}">
                <a16:creationId xmlns:a16="http://schemas.microsoft.com/office/drawing/2014/main" id="{04C6A670-4682-B250-DFBB-40284920C296}"/>
              </a:ext>
            </a:extLst>
          </p:cNvPr>
          <p:cNvSpPr txBox="1"/>
          <p:nvPr/>
        </p:nvSpPr>
        <p:spPr>
          <a:xfrm>
            <a:off x="773647" y="1301094"/>
            <a:ext cx="7341654" cy="2677656"/>
          </a:xfrm>
          <a:prstGeom prst="rect">
            <a:avLst/>
          </a:prstGeom>
          <a:noFill/>
        </p:spPr>
        <p:txBody>
          <a:bodyPr wrap="square" rtlCol="0">
            <a:spAutoFit/>
          </a:bodyPr>
          <a:lstStyle/>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Sumit Singh Tomar (0901MC211062)</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Tanya Jain (0901MC211063)</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Utkarsh Gupta (0901MC211064)</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Vaibhav Shrivastava (0901MC211065)</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Vinay Patel (0901MC211066)</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Vivek Mehta (0901MC211067)</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Yash </a:t>
            </a:r>
            <a:r>
              <a:rPr lang="en-IN" sz="2400" dirty="0" err="1">
                <a:solidFill>
                  <a:schemeClr val="accent1"/>
                </a:solidFill>
                <a:latin typeface="Times New Roman" panose="02020603050405020304" pitchFamily="18" charset="0"/>
                <a:cs typeface="Times New Roman" panose="02020603050405020304" pitchFamily="18" charset="0"/>
              </a:rPr>
              <a:t>Mathe</a:t>
            </a:r>
            <a:r>
              <a:rPr lang="en-IN" sz="2400" dirty="0">
                <a:solidFill>
                  <a:schemeClr val="accent1"/>
                </a:solidFill>
                <a:latin typeface="Times New Roman" panose="02020603050405020304" pitchFamily="18" charset="0"/>
                <a:cs typeface="Times New Roman" panose="02020603050405020304" pitchFamily="18" charset="0"/>
              </a:rPr>
              <a:t> (0901MC211068)  </a:t>
            </a:r>
          </a:p>
        </p:txBody>
      </p:sp>
    </p:spTree>
    <p:extLst>
      <p:ext uri="{BB962C8B-B14F-4D97-AF65-F5344CB8AC3E}">
        <p14:creationId xmlns:p14="http://schemas.microsoft.com/office/powerpoint/2010/main" val="33008050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Function</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495586" y="1377031"/>
            <a:ext cx="6772456"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3" name="Picture 2">
            <a:extLst>
              <a:ext uri="{FF2B5EF4-FFF2-40B4-BE49-F238E27FC236}">
                <a16:creationId xmlns:a16="http://schemas.microsoft.com/office/drawing/2014/main" id="{73DEDA3D-CC8D-C7BA-CCE5-453A4587A289}"/>
              </a:ext>
            </a:extLst>
          </p:cNvPr>
          <p:cNvPicPr>
            <a:picLocks noChangeAspect="1"/>
          </p:cNvPicPr>
          <p:nvPr/>
        </p:nvPicPr>
        <p:blipFill>
          <a:blip r:embed="rId3"/>
          <a:stretch>
            <a:fillRect/>
          </a:stretch>
        </p:blipFill>
        <p:spPr>
          <a:xfrm>
            <a:off x="1581244" y="1740755"/>
            <a:ext cx="6611714" cy="2697714"/>
          </a:xfrm>
          <a:prstGeom prst="rect">
            <a:avLst/>
          </a:prstGeom>
        </p:spPr>
      </p:pic>
    </p:spTree>
    <p:extLst>
      <p:ext uri="{BB962C8B-B14F-4D97-AF65-F5344CB8AC3E}">
        <p14:creationId xmlns:p14="http://schemas.microsoft.com/office/powerpoint/2010/main" val="16672571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If – else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495586" y="1377031"/>
            <a:ext cx="6772456"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3" name="Picture 2">
            <a:extLst>
              <a:ext uri="{FF2B5EF4-FFF2-40B4-BE49-F238E27FC236}">
                <a16:creationId xmlns:a16="http://schemas.microsoft.com/office/drawing/2014/main" id="{4084F95D-2980-A687-3275-DF5D4C75E256}"/>
              </a:ext>
            </a:extLst>
          </p:cNvPr>
          <p:cNvPicPr>
            <a:picLocks noChangeAspect="1"/>
          </p:cNvPicPr>
          <p:nvPr/>
        </p:nvPicPr>
        <p:blipFill>
          <a:blip r:embed="rId3"/>
          <a:stretch>
            <a:fillRect/>
          </a:stretch>
        </p:blipFill>
        <p:spPr>
          <a:xfrm>
            <a:off x="1624707" y="1770973"/>
            <a:ext cx="6524787" cy="2430991"/>
          </a:xfrm>
          <a:prstGeom prst="rect">
            <a:avLst/>
          </a:prstGeom>
        </p:spPr>
      </p:pic>
    </p:spTree>
    <p:extLst>
      <p:ext uri="{BB962C8B-B14F-4D97-AF65-F5344CB8AC3E}">
        <p14:creationId xmlns:p14="http://schemas.microsoft.com/office/powerpoint/2010/main" val="36591387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799062" y="1522733"/>
            <a:ext cx="5957467" cy="1938992"/>
          </a:xfrm>
          <a:prstGeom prst="rect">
            <a:avLst/>
          </a:prstGeom>
          <a:noFill/>
        </p:spPr>
        <p:txBody>
          <a:bodyPr wrap="square">
            <a:spAutoFit/>
          </a:bodyPr>
          <a:lstStyle/>
          <a:p>
            <a:r>
              <a:rPr lang="en-US" sz="2400" b="0" i="0" dirty="0">
                <a:solidFill>
                  <a:schemeClr val="tx2"/>
                </a:solidFill>
                <a:effectLst/>
                <a:latin typeface="Times New Roman" panose="02020603050405020304" pitchFamily="18" charset="0"/>
                <a:cs typeface="Times New Roman" panose="02020603050405020304" pitchFamily="18" charset="0"/>
              </a:rPr>
              <a:t>The if-else statement is used to execute both the true part and the false part of a given condition. If the condition is true, the if block code is executed and if the condition is false, the else block code is executed.</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7803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328858-37EA-DB68-1CFB-70AB8247FC46}"/>
              </a:ext>
            </a:extLst>
          </p:cNvPr>
          <p:cNvPicPr>
            <a:picLocks noChangeAspect="1"/>
          </p:cNvPicPr>
          <p:nvPr/>
        </p:nvPicPr>
        <p:blipFill>
          <a:blip r:embed="rId2"/>
          <a:stretch>
            <a:fillRect/>
          </a:stretch>
        </p:blipFill>
        <p:spPr>
          <a:xfrm>
            <a:off x="2354882" y="1162049"/>
            <a:ext cx="3681645" cy="3458063"/>
          </a:xfrm>
          <a:prstGeom prst="rect">
            <a:avLst/>
          </a:prstGeom>
        </p:spPr>
      </p:pic>
      <p:sp>
        <p:nvSpPr>
          <p:cNvPr id="6" name="TextBox 5">
            <a:extLst>
              <a:ext uri="{FF2B5EF4-FFF2-40B4-BE49-F238E27FC236}">
                <a16:creationId xmlns:a16="http://schemas.microsoft.com/office/drawing/2014/main" id="{8E352D97-5D8D-4A73-4491-09C6DDF267F0}"/>
              </a:ext>
            </a:extLst>
          </p:cNvPr>
          <p:cNvSpPr txBox="1"/>
          <p:nvPr/>
        </p:nvSpPr>
        <p:spPr>
          <a:xfrm>
            <a:off x="2081561" y="371707"/>
            <a:ext cx="5441795" cy="461665"/>
          </a:xfrm>
          <a:prstGeom prst="rect">
            <a:avLst/>
          </a:prstGeom>
          <a:noFill/>
        </p:spPr>
        <p:txBody>
          <a:bodyPr wrap="square" rtlCol="0">
            <a:spAutoFit/>
          </a:bodyPr>
          <a:lstStyle/>
          <a:p>
            <a:r>
              <a:rPr lang="en-IN" sz="2400" dirty="0">
                <a:solidFill>
                  <a:schemeClr val="tx2"/>
                </a:solidFill>
                <a:latin typeface="Times New Roman" panose="02020603050405020304" pitchFamily="18" charset="0"/>
                <a:cs typeface="Times New Roman" panose="02020603050405020304" pitchFamily="18" charset="0"/>
              </a:rPr>
              <a:t>Flow Chart of If – Else Condition</a:t>
            </a:r>
          </a:p>
        </p:txBody>
      </p:sp>
    </p:spTree>
    <p:extLst>
      <p:ext uri="{BB962C8B-B14F-4D97-AF65-F5344CB8AC3E}">
        <p14:creationId xmlns:p14="http://schemas.microsoft.com/office/powerpoint/2010/main" val="36952311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9140" y="1131758"/>
            <a:ext cx="4976730"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grpSp>
        <p:nvGrpSpPr>
          <p:cNvPr id="8" name="Google Shape;1025;p58">
            <a:extLst>
              <a:ext uri="{FF2B5EF4-FFF2-40B4-BE49-F238E27FC236}">
                <a16:creationId xmlns:a16="http://schemas.microsoft.com/office/drawing/2014/main" id="{9D3E81D4-A739-EC26-82CD-21166B9863D0}"/>
              </a:ext>
            </a:extLst>
          </p:cNvPr>
          <p:cNvGrpSpPr/>
          <p:nvPr/>
        </p:nvGrpSpPr>
        <p:grpSpPr>
          <a:xfrm>
            <a:off x="6560701" y="1973705"/>
            <a:ext cx="2268506" cy="1908747"/>
            <a:chOff x="720010" y="1419647"/>
            <a:chExt cx="4021500" cy="3062887"/>
          </a:xfrm>
        </p:grpSpPr>
        <p:sp>
          <p:nvSpPr>
            <p:cNvPr id="9" name="Google Shape;1026;p58">
              <a:extLst>
                <a:ext uri="{FF2B5EF4-FFF2-40B4-BE49-F238E27FC236}">
                  <a16:creationId xmlns:a16="http://schemas.microsoft.com/office/drawing/2014/main" id="{3E8E0EA7-4499-453C-157E-D56F59D7D91F}"/>
                </a:ext>
              </a:extLst>
            </p:cNvPr>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7;p58">
              <a:extLst>
                <a:ext uri="{FF2B5EF4-FFF2-40B4-BE49-F238E27FC236}">
                  <a16:creationId xmlns:a16="http://schemas.microsoft.com/office/drawing/2014/main" id="{590DB794-FEE1-1773-C5D2-49FCDCE9338E}"/>
                </a:ext>
              </a:extLst>
            </p:cNvPr>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1" name="Google Shape;1028;p58">
              <a:extLst>
                <a:ext uri="{FF2B5EF4-FFF2-40B4-BE49-F238E27FC236}">
                  <a16:creationId xmlns:a16="http://schemas.microsoft.com/office/drawing/2014/main" id="{42C6129E-18EA-2079-3F53-6A266A1E2727}"/>
                </a:ext>
              </a:extLst>
            </p:cNvPr>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sp>
        <p:nvSpPr>
          <p:cNvPr id="13" name="TextBox 12">
            <a:extLst>
              <a:ext uri="{FF2B5EF4-FFF2-40B4-BE49-F238E27FC236}">
                <a16:creationId xmlns:a16="http://schemas.microsoft.com/office/drawing/2014/main" id="{1085A102-892A-32E2-F0A2-75EF4DBF93CC}"/>
              </a:ext>
            </a:extLst>
          </p:cNvPr>
          <p:cNvSpPr txBox="1"/>
          <p:nvPr/>
        </p:nvSpPr>
        <p:spPr>
          <a:xfrm>
            <a:off x="7224243" y="1610249"/>
            <a:ext cx="4572000" cy="400110"/>
          </a:xfrm>
          <a:prstGeom prst="rect">
            <a:avLst/>
          </a:prstGeom>
          <a:noFill/>
        </p:spPr>
        <p:txBody>
          <a:bodyPr wrap="square">
            <a:spAutoFit/>
          </a:bodyPr>
          <a:lstStyle/>
          <a:p>
            <a:r>
              <a:rPr lang="en" sz="2000" b="1" dirty="0">
                <a:solidFill>
                  <a:schemeClr val="tx2"/>
                </a:solidFill>
                <a:latin typeface="Times New Roman" panose="02020603050405020304" pitchFamily="18" charset="0"/>
                <a:cs typeface="Times New Roman" panose="02020603050405020304" pitchFamily="18" charset="0"/>
              </a:rPr>
              <a:t>Output</a:t>
            </a:r>
            <a:endParaRPr lang="en-IN" sz="2000" b="1" dirty="0">
              <a:solidFill>
                <a:schemeClr val="tx2"/>
              </a:solidFill>
            </a:endParaRPr>
          </a:p>
        </p:txBody>
      </p:sp>
      <p:pic>
        <p:nvPicPr>
          <p:cNvPr id="5" name="Picture 4">
            <a:extLst>
              <a:ext uri="{FF2B5EF4-FFF2-40B4-BE49-F238E27FC236}">
                <a16:creationId xmlns:a16="http://schemas.microsoft.com/office/drawing/2014/main" id="{9DC5F7C4-4667-F429-70FB-F06FD9030A6A}"/>
              </a:ext>
            </a:extLst>
          </p:cNvPr>
          <p:cNvPicPr>
            <a:picLocks noChangeAspect="1"/>
          </p:cNvPicPr>
          <p:nvPr/>
        </p:nvPicPr>
        <p:blipFill>
          <a:blip r:embed="rId3"/>
          <a:stretch>
            <a:fillRect/>
          </a:stretch>
        </p:blipFill>
        <p:spPr>
          <a:xfrm>
            <a:off x="6782107" y="2237696"/>
            <a:ext cx="1823757" cy="1006999"/>
          </a:xfrm>
          <a:prstGeom prst="rect">
            <a:avLst/>
          </a:prstGeom>
        </p:spPr>
      </p:pic>
      <p:pic>
        <p:nvPicPr>
          <p:cNvPr id="7" name="Picture 6">
            <a:extLst>
              <a:ext uri="{FF2B5EF4-FFF2-40B4-BE49-F238E27FC236}">
                <a16:creationId xmlns:a16="http://schemas.microsoft.com/office/drawing/2014/main" id="{94C9182B-80D5-1A54-1A9E-711CB335E92C}"/>
              </a:ext>
            </a:extLst>
          </p:cNvPr>
          <p:cNvPicPr>
            <a:picLocks noChangeAspect="1"/>
          </p:cNvPicPr>
          <p:nvPr/>
        </p:nvPicPr>
        <p:blipFill>
          <a:blip r:embed="rId4"/>
          <a:stretch>
            <a:fillRect/>
          </a:stretch>
        </p:blipFill>
        <p:spPr>
          <a:xfrm>
            <a:off x="1619913" y="1472750"/>
            <a:ext cx="4458297" cy="2538992"/>
          </a:xfrm>
          <a:prstGeom prst="rect">
            <a:avLst/>
          </a:prstGeom>
        </p:spPr>
      </p:pic>
    </p:spTree>
    <p:extLst>
      <p:ext uri="{BB962C8B-B14F-4D97-AF65-F5344CB8AC3E}">
        <p14:creationId xmlns:p14="http://schemas.microsoft.com/office/powerpoint/2010/main" val="4661221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107306" y="1484800"/>
            <a:ext cx="4950282" cy="1684800"/>
          </a:xfrm>
          <a:prstGeom prst="rect">
            <a:avLst/>
          </a:prstGeom>
        </p:spPr>
        <p:txBody>
          <a:bodyPr spcFirstLastPara="1" wrap="square" lIns="91425" tIns="91425" rIns="91425" bIns="91425" anchor="ctr" anchorCtr="0">
            <a:noAutofit/>
          </a:bodyPr>
          <a:lstStyle/>
          <a:p>
            <a:pPr algn="ctr"/>
            <a:r>
              <a:rPr lang="en-IN" sz="5400" i="0" u="sng" dirty="0">
                <a:solidFill>
                  <a:schemeClr val="bg1">
                    <a:lumMod val="20000"/>
                    <a:lumOff val="80000"/>
                  </a:schemeClr>
                </a:solidFill>
                <a:effectLst/>
                <a:latin typeface="Times New Roman" panose="02020603050405020304" pitchFamily="18" charset="0"/>
                <a:cs typeface="Times New Roman" panose="02020603050405020304" pitchFamily="18" charset="0"/>
              </a:rPr>
              <a:t>Nested IF Statement</a:t>
            </a:r>
          </a:p>
        </p:txBody>
      </p:sp>
      <p:sp>
        <p:nvSpPr>
          <p:cNvPr id="638" name="Google Shape;638;p45"/>
          <p:cNvSpPr/>
          <p:nvPr/>
        </p:nvSpPr>
        <p:spPr>
          <a:xfrm rot="10800000">
            <a:off x="4856488" y="3430625"/>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 name="Google Shape;639;p45"/>
          <p:cNvGrpSpPr/>
          <p:nvPr/>
        </p:nvGrpSpPr>
        <p:grpSpPr>
          <a:xfrm rot="10800000">
            <a:off x="4856488" y="3169600"/>
            <a:ext cx="201100" cy="204325"/>
            <a:chOff x="3375338" y="419625"/>
            <a:chExt cx="201100" cy="204325"/>
          </a:xfrm>
        </p:grpSpPr>
        <p:sp>
          <p:nvSpPr>
            <p:cNvPr id="640" name="Google Shape;640;p45"/>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70832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977482" y="1786920"/>
            <a:ext cx="5957467" cy="1569660"/>
          </a:xfrm>
          <a:prstGeom prst="rect">
            <a:avLst/>
          </a:prstGeom>
          <a:noFill/>
        </p:spPr>
        <p:txBody>
          <a:bodyPr wrap="square">
            <a:spAutoFit/>
          </a:bodyPr>
          <a:lstStyle/>
          <a:p>
            <a:r>
              <a:rPr lang="en-US" sz="2400" b="0" i="0" dirty="0">
                <a:solidFill>
                  <a:schemeClr val="tx2"/>
                </a:solidFill>
                <a:effectLst/>
                <a:latin typeface="Times New Roman" panose="02020603050405020304" pitchFamily="18" charset="0"/>
                <a:cs typeface="Times New Roman" panose="02020603050405020304" pitchFamily="18" charset="0"/>
              </a:rPr>
              <a:t>When an if a statement is present inside another if statement, it is called a nested IF statement. This situation occurs when you have to filter a variable multiple times.</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45366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E352D97-5D8D-4A73-4491-09C6DDF267F0}"/>
              </a:ext>
            </a:extLst>
          </p:cNvPr>
          <p:cNvSpPr txBox="1"/>
          <p:nvPr/>
        </p:nvSpPr>
        <p:spPr>
          <a:xfrm>
            <a:off x="2088995" y="483219"/>
            <a:ext cx="5441795" cy="461665"/>
          </a:xfrm>
          <a:prstGeom prst="rect">
            <a:avLst/>
          </a:prstGeom>
          <a:noFill/>
        </p:spPr>
        <p:txBody>
          <a:bodyPr wrap="square" rtlCol="0">
            <a:spAutoFit/>
          </a:bodyPr>
          <a:lstStyle/>
          <a:p>
            <a:r>
              <a:rPr lang="en-IN" sz="2400" dirty="0">
                <a:solidFill>
                  <a:schemeClr val="tx2"/>
                </a:solidFill>
                <a:latin typeface="Times New Roman" panose="02020603050405020304" pitchFamily="18" charset="0"/>
                <a:cs typeface="Times New Roman" panose="02020603050405020304" pitchFamily="18" charset="0"/>
              </a:rPr>
              <a:t>Flow Chart of Nested If Condition</a:t>
            </a:r>
          </a:p>
        </p:txBody>
      </p:sp>
      <p:pic>
        <p:nvPicPr>
          <p:cNvPr id="2" name="Picture 1">
            <a:extLst>
              <a:ext uri="{FF2B5EF4-FFF2-40B4-BE49-F238E27FC236}">
                <a16:creationId xmlns:a16="http://schemas.microsoft.com/office/drawing/2014/main" id="{7FEC4EEE-D267-6AE2-6087-41F6D8CCEEFC}"/>
              </a:ext>
            </a:extLst>
          </p:cNvPr>
          <p:cNvPicPr>
            <a:picLocks noChangeAspect="1"/>
          </p:cNvPicPr>
          <p:nvPr/>
        </p:nvPicPr>
        <p:blipFill>
          <a:blip r:embed="rId2"/>
          <a:stretch>
            <a:fillRect/>
          </a:stretch>
        </p:blipFill>
        <p:spPr>
          <a:xfrm>
            <a:off x="2332231" y="1195387"/>
            <a:ext cx="3734031" cy="3351351"/>
          </a:xfrm>
          <a:prstGeom prst="rect">
            <a:avLst/>
          </a:prstGeom>
        </p:spPr>
      </p:pic>
    </p:spTree>
    <p:extLst>
      <p:ext uri="{BB962C8B-B14F-4D97-AF65-F5344CB8AC3E}">
        <p14:creationId xmlns:p14="http://schemas.microsoft.com/office/powerpoint/2010/main" val="39724961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9140" y="1131758"/>
            <a:ext cx="4976730"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grpSp>
        <p:nvGrpSpPr>
          <p:cNvPr id="8" name="Google Shape;1025;p58">
            <a:extLst>
              <a:ext uri="{FF2B5EF4-FFF2-40B4-BE49-F238E27FC236}">
                <a16:creationId xmlns:a16="http://schemas.microsoft.com/office/drawing/2014/main" id="{9D3E81D4-A739-EC26-82CD-21166B9863D0}"/>
              </a:ext>
            </a:extLst>
          </p:cNvPr>
          <p:cNvGrpSpPr/>
          <p:nvPr/>
        </p:nvGrpSpPr>
        <p:grpSpPr>
          <a:xfrm>
            <a:off x="6560701" y="1973705"/>
            <a:ext cx="2268506" cy="1908747"/>
            <a:chOff x="720010" y="1419647"/>
            <a:chExt cx="4021500" cy="3062887"/>
          </a:xfrm>
        </p:grpSpPr>
        <p:sp>
          <p:nvSpPr>
            <p:cNvPr id="9" name="Google Shape;1026;p58">
              <a:extLst>
                <a:ext uri="{FF2B5EF4-FFF2-40B4-BE49-F238E27FC236}">
                  <a16:creationId xmlns:a16="http://schemas.microsoft.com/office/drawing/2014/main" id="{3E8E0EA7-4499-453C-157E-D56F59D7D91F}"/>
                </a:ext>
              </a:extLst>
            </p:cNvPr>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7;p58">
              <a:extLst>
                <a:ext uri="{FF2B5EF4-FFF2-40B4-BE49-F238E27FC236}">
                  <a16:creationId xmlns:a16="http://schemas.microsoft.com/office/drawing/2014/main" id="{590DB794-FEE1-1773-C5D2-49FCDCE9338E}"/>
                </a:ext>
              </a:extLst>
            </p:cNvPr>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1" name="Google Shape;1028;p58">
              <a:extLst>
                <a:ext uri="{FF2B5EF4-FFF2-40B4-BE49-F238E27FC236}">
                  <a16:creationId xmlns:a16="http://schemas.microsoft.com/office/drawing/2014/main" id="{42C6129E-18EA-2079-3F53-6A266A1E2727}"/>
                </a:ext>
              </a:extLst>
            </p:cNvPr>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sp>
        <p:nvSpPr>
          <p:cNvPr id="13" name="TextBox 12">
            <a:extLst>
              <a:ext uri="{FF2B5EF4-FFF2-40B4-BE49-F238E27FC236}">
                <a16:creationId xmlns:a16="http://schemas.microsoft.com/office/drawing/2014/main" id="{1085A102-892A-32E2-F0A2-75EF4DBF93CC}"/>
              </a:ext>
            </a:extLst>
          </p:cNvPr>
          <p:cNvSpPr txBox="1"/>
          <p:nvPr/>
        </p:nvSpPr>
        <p:spPr>
          <a:xfrm>
            <a:off x="7224243" y="1610249"/>
            <a:ext cx="4572000" cy="400110"/>
          </a:xfrm>
          <a:prstGeom prst="rect">
            <a:avLst/>
          </a:prstGeom>
          <a:noFill/>
        </p:spPr>
        <p:txBody>
          <a:bodyPr wrap="square">
            <a:spAutoFit/>
          </a:bodyPr>
          <a:lstStyle/>
          <a:p>
            <a:r>
              <a:rPr lang="en" sz="2000" b="1" dirty="0">
                <a:solidFill>
                  <a:schemeClr val="tx2"/>
                </a:solidFill>
                <a:latin typeface="Times New Roman" panose="02020603050405020304" pitchFamily="18" charset="0"/>
                <a:cs typeface="Times New Roman" panose="02020603050405020304" pitchFamily="18" charset="0"/>
              </a:rPr>
              <a:t>Output</a:t>
            </a:r>
            <a:endParaRPr lang="en-IN" sz="2000" b="1" dirty="0">
              <a:solidFill>
                <a:schemeClr val="tx2"/>
              </a:solidFill>
            </a:endParaRPr>
          </a:p>
        </p:txBody>
      </p:sp>
      <p:pic>
        <p:nvPicPr>
          <p:cNvPr id="4" name="Picture 3">
            <a:extLst>
              <a:ext uri="{FF2B5EF4-FFF2-40B4-BE49-F238E27FC236}">
                <a16:creationId xmlns:a16="http://schemas.microsoft.com/office/drawing/2014/main" id="{CAB1F680-2784-740E-3AA2-85AE75289F12}"/>
              </a:ext>
            </a:extLst>
          </p:cNvPr>
          <p:cNvPicPr>
            <a:picLocks noChangeAspect="1"/>
          </p:cNvPicPr>
          <p:nvPr/>
        </p:nvPicPr>
        <p:blipFill>
          <a:blip r:embed="rId3"/>
          <a:stretch>
            <a:fillRect/>
          </a:stretch>
        </p:blipFill>
        <p:spPr>
          <a:xfrm>
            <a:off x="1607577" y="1474359"/>
            <a:ext cx="4553142" cy="2625201"/>
          </a:xfrm>
          <a:prstGeom prst="rect">
            <a:avLst/>
          </a:prstGeom>
        </p:spPr>
      </p:pic>
      <p:pic>
        <p:nvPicPr>
          <p:cNvPr id="7" name="Picture 6">
            <a:extLst>
              <a:ext uri="{FF2B5EF4-FFF2-40B4-BE49-F238E27FC236}">
                <a16:creationId xmlns:a16="http://schemas.microsoft.com/office/drawing/2014/main" id="{DB3CAD91-5EDF-A51F-D4A8-799C93B46B63}"/>
              </a:ext>
            </a:extLst>
          </p:cNvPr>
          <p:cNvPicPr>
            <a:picLocks noChangeAspect="1"/>
          </p:cNvPicPr>
          <p:nvPr/>
        </p:nvPicPr>
        <p:blipFill>
          <a:blip r:embed="rId4"/>
          <a:stretch>
            <a:fillRect/>
          </a:stretch>
        </p:blipFill>
        <p:spPr>
          <a:xfrm>
            <a:off x="6614423" y="2493081"/>
            <a:ext cx="2214784" cy="554919"/>
          </a:xfrm>
          <a:prstGeom prst="rect">
            <a:avLst/>
          </a:prstGeom>
        </p:spPr>
      </p:pic>
    </p:spTree>
    <p:extLst>
      <p:ext uri="{BB962C8B-B14F-4D97-AF65-F5344CB8AC3E}">
        <p14:creationId xmlns:p14="http://schemas.microsoft.com/office/powerpoint/2010/main" val="38840391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107306" y="1472585"/>
            <a:ext cx="4950282" cy="1684800"/>
          </a:xfrm>
          <a:prstGeom prst="rect">
            <a:avLst/>
          </a:prstGeom>
        </p:spPr>
        <p:txBody>
          <a:bodyPr spcFirstLastPara="1" wrap="square" lIns="91425" tIns="91425" rIns="91425" bIns="91425" anchor="ctr" anchorCtr="0">
            <a:noAutofit/>
          </a:bodyPr>
          <a:lstStyle/>
          <a:p>
            <a:pPr algn="ctr"/>
            <a:r>
              <a:rPr lang="en-IN" sz="5400" i="0" u="sng" dirty="0">
                <a:solidFill>
                  <a:schemeClr val="bg1">
                    <a:lumMod val="20000"/>
                    <a:lumOff val="80000"/>
                  </a:schemeClr>
                </a:solidFill>
                <a:effectLst/>
                <a:latin typeface="Times New Roman" panose="02020603050405020304" pitchFamily="18" charset="0"/>
                <a:cs typeface="Times New Roman" panose="02020603050405020304" pitchFamily="18" charset="0"/>
              </a:rPr>
              <a:t>If - </a:t>
            </a:r>
            <a:r>
              <a:rPr lang="en-IN" sz="5400" i="0" u="sng" dirty="0" err="1">
                <a:solidFill>
                  <a:schemeClr val="bg1">
                    <a:lumMod val="20000"/>
                    <a:lumOff val="80000"/>
                  </a:schemeClr>
                </a:solidFill>
                <a:effectLst/>
                <a:latin typeface="Times New Roman" panose="02020603050405020304" pitchFamily="18" charset="0"/>
                <a:cs typeface="Times New Roman" panose="02020603050405020304" pitchFamily="18" charset="0"/>
              </a:rPr>
              <a:t>Elif</a:t>
            </a:r>
            <a:r>
              <a:rPr lang="en-IN" sz="5400" i="0" u="sng" dirty="0">
                <a:solidFill>
                  <a:schemeClr val="bg1">
                    <a:lumMod val="20000"/>
                    <a:lumOff val="80000"/>
                  </a:schemeClr>
                </a:solidFill>
                <a:effectLst/>
                <a:latin typeface="Times New Roman" panose="02020603050405020304" pitchFamily="18" charset="0"/>
                <a:cs typeface="Times New Roman" panose="02020603050405020304" pitchFamily="18" charset="0"/>
              </a:rPr>
              <a:t>-Else Statement</a:t>
            </a:r>
          </a:p>
        </p:txBody>
      </p:sp>
      <p:grpSp>
        <p:nvGrpSpPr>
          <p:cNvPr id="639" name="Google Shape;639;p45"/>
          <p:cNvGrpSpPr/>
          <p:nvPr/>
        </p:nvGrpSpPr>
        <p:grpSpPr>
          <a:xfrm rot="10800000">
            <a:off x="4856488" y="3169600"/>
            <a:ext cx="201100" cy="204325"/>
            <a:chOff x="3375338" y="419625"/>
            <a:chExt cx="201100" cy="204325"/>
          </a:xfrm>
        </p:grpSpPr>
        <p:sp>
          <p:nvSpPr>
            <p:cNvPr id="640" name="Google Shape;640;p45"/>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988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2" name="TextBox 1">
            <a:extLst>
              <a:ext uri="{FF2B5EF4-FFF2-40B4-BE49-F238E27FC236}">
                <a16:creationId xmlns:a16="http://schemas.microsoft.com/office/drawing/2014/main" id="{A7DB9621-8E16-0DED-FB1D-C2DA83D14744}"/>
              </a:ext>
            </a:extLst>
          </p:cNvPr>
          <p:cNvSpPr txBox="1"/>
          <p:nvPr/>
        </p:nvSpPr>
        <p:spPr>
          <a:xfrm>
            <a:off x="773646" y="463875"/>
            <a:ext cx="8117632" cy="646331"/>
          </a:xfrm>
          <a:prstGeom prst="rect">
            <a:avLst/>
          </a:prstGeom>
          <a:noFill/>
        </p:spPr>
        <p:txBody>
          <a:bodyPr wrap="square" rtlCol="0">
            <a:spAutoFit/>
          </a:bodyPr>
          <a:lstStyle/>
          <a:p>
            <a:r>
              <a:rPr lang="en-IN" sz="3600" b="1" u="sng" dirty="0">
                <a:solidFill>
                  <a:schemeClr val="bg1">
                    <a:lumMod val="20000"/>
                    <a:lumOff val="80000"/>
                  </a:schemeClr>
                </a:solidFill>
                <a:latin typeface="Times New Roman" panose="02020603050405020304" pitchFamily="18" charset="0"/>
                <a:cs typeface="Times New Roman" panose="02020603050405020304" pitchFamily="18" charset="0"/>
              </a:rPr>
              <a:t>Content</a:t>
            </a:r>
          </a:p>
        </p:txBody>
      </p:sp>
      <p:sp>
        <p:nvSpPr>
          <p:cNvPr id="3" name="TextBox 2">
            <a:extLst>
              <a:ext uri="{FF2B5EF4-FFF2-40B4-BE49-F238E27FC236}">
                <a16:creationId xmlns:a16="http://schemas.microsoft.com/office/drawing/2014/main" id="{1805D460-1701-8BD7-56CB-E95B4171F22A}"/>
              </a:ext>
            </a:extLst>
          </p:cNvPr>
          <p:cNvSpPr txBox="1"/>
          <p:nvPr/>
        </p:nvSpPr>
        <p:spPr>
          <a:xfrm>
            <a:off x="1092653" y="1421234"/>
            <a:ext cx="5833927" cy="2241960"/>
          </a:xfrm>
          <a:prstGeom prst="rect">
            <a:avLst/>
          </a:prstGeom>
          <a:noFill/>
        </p:spPr>
        <p:txBody>
          <a:bodyPr wrap="square" rtlCol="0">
            <a:spAutoFit/>
          </a:bodyPr>
          <a:lstStyle/>
          <a:p>
            <a:pPr marL="285750" indent="-285750">
              <a:lnSpc>
                <a:spcPct val="150000"/>
              </a:lnSpc>
              <a:buClr>
                <a:schemeClr val="tx2"/>
              </a:buClr>
              <a:buFont typeface="Arial" panose="020B0604020202020204" pitchFamily="34" charset="0"/>
              <a:buChar char="•"/>
            </a:pPr>
            <a:r>
              <a:rPr lang="en-IN" sz="2400" dirty="0">
                <a:solidFill>
                  <a:schemeClr val="tx2"/>
                </a:solidFill>
                <a:latin typeface="Times New Roman" panose="02020603050405020304" pitchFamily="18" charset="0"/>
                <a:cs typeface="Times New Roman" panose="02020603050405020304" pitchFamily="18" charset="0"/>
              </a:rPr>
              <a:t>Introduction</a:t>
            </a:r>
          </a:p>
          <a:p>
            <a:pPr marL="285750" indent="-285750">
              <a:lnSpc>
                <a:spcPct val="150000"/>
              </a:lnSpc>
              <a:buClr>
                <a:schemeClr val="tx2"/>
              </a:buClr>
              <a:buFont typeface="Arial" panose="020B0604020202020204" pitchFamily="34" charset="0"/>
              <a:buChar char="•"/>
            </a:pPr>
            <a:r>
              <a:rPr lang="en-IN" sz="2400" dirty="0">
                <a:solidFill>
                  <a:schemeClr val="tx2"/>
                </a:solidFill>
                <a:latin typeface="Times New Roman" panose="02020603050405020304" pitchFamily="18" charset="0"/>
                <a:cs typeface="Times New Roman" panose="02020603050405020304" pitchFamily="18" charset="0"/>
              </a:rPr>
              <a:t>Control Structures</a:t>
            </a:r>
          </a:p>
          <a:p>
            <a:pPr marL="285750" indent="-285750">
              <a:lnSpc>
                <a:spcPct val="150000"/>
              </a:lnSpc>
              <a:buClr>
                <a:schemeClr val="tx2"/>
              </a:buClr>
              <a:buFont typeface="Arial" panose="020B0604020202020204" pitchFamily="34" charset="0"/>
              <a:buChar char="•"/>
            </a:pPr>
            <a:r>
              <a:rPr lang="en-IN" sz="2400" dirty="0">
                <a:solidFill>
                  <a:schemeClr val="tx2"/>
                </a:solidFill>
                <a:latin typeface="Times New Roman" panose="02020603050405020304" pitchFamily="18" charset="0"/>
                <a:cs typeface="Times New Roman" panose="02020603050405020304" pitchFamily="18" charset="0"/>
              </a:rPr>
              <a:t>Types of Control statements</a:t>
            </a:r>
          </a:p>
          <a:p>
            <a:pPr marL="285750" indent="-285750">
              <a:lnSpc>
                <a:spcPct val="150000"/>
              </a:lnSpc>
              <a:buClr>
                <a:schemeClr val="tx2"/>
              </a:buClr>
              <a:buFont typeface="Arial" panose="020B0604020202020204" pitchFamily="34" charset="0"/>
              <a:buChar char="•"/>
            </a:pPr>
            <a:r>
              <a:rPr lang="en-IN" sz="2400" dirty="0">
                <a:solidFill>
                  <a:schemeClr val="tx2"/>
                </a:solidFill>
                <a:latin typeface="Times New Roman" panose="02020603050405020304" pitchFamily="18" charset="0"/>
                <a:cs typeface="Times New Roman" panose="02020603050405020304" pitchFamily="18" charset="0"/>
              </a:rPr>
              <a:t>Functions</a:t>
            </a:r>
          </a:p>
        </p:txBody>
      </p:sp>
    </p:spTree>
    <p:extLst>
      <p:ext uri="{BB962C8B-B14F-4D97-AF65-F5344CB8AC3E}">
        <p14:creationId xmlns:p14="http://schemas.microsoft.com/office/powerpoint/2010/main" val="12900142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E352D97-5D8D-4A73-4491-09C6DDF267F0}"/>
              </a:ext>
            </a:extLst>
          </p:cNvPr>
          <p:cNvSpPr txBox="1"/>
          <p:nvPr/>
        </p:nvSpPr>
        <p:spPr>
          <a:xfrm>
            <a:off x="2088995" y="483219"/>
            <a:ext cx="5441795" cy="461665"/>
          </a:xfrm>
          <a:prstGeom prst="rect">
            <a:avLst/>
          </a:prstGeom>
          <a:noFill/>
        </p:spPr>
        <p:txBody>
          <a:bodyPr wrap="square" rtlCol="0">
            <a:spAutoFit/>
          </a:bodyPr>
          <a:lstStyle/>
          <a:p>
            <a:r>
              <a:rPr lang="en-IN" sz="2400" dirty="0">
                <a:solidFill>
                  <a:schemeClr val="tx2"/>
                </a:solidFill>
                <a:latin typeface="Times New Roman" panose="02020603050405020304" pitchFamily="18" charset="0"/>
                <a:cs typeface="Times New Roman" panose="02020603050405020304" pitchFamily="18" charset="0"/>
              </a:rPr>
              <a:t>Flow Chart of If – </a:t>
            </a:r>
            <a:r>
              <a:rPr lang="en-IN" sz="2400" dirty="0" err="1">
                <a:solidFill>
                  <a:schemeClr val="tx2"/>
                </a:solidFill>
                <a:latin typeface="Times New Roman" panose="02020603050405020304" pitchFamily="18" charset="0"/>
                <a:cs typeface="Times New Roman" panose="02020603050405020304" pitchFamily="18" charset="0"/>
              </a:rPr>
              <a:t>Elif</a:t>
            </a:r>
            <a:r>
              <a:rPr lang="en-IN" sz="2400" dirty="0">
                <a:solidFill>
                  <a:schemeClr val="tx2"/>
                </a:solidFill>
                <a:latin typeface="Times New Roman" panose="02020603050405020304" pitchFamily="18" charset="0"/>
                <a:cs typeface="Times New Roman" panose="02020603050405020304" pitchFamily="18" charset="0"/>
              </a:rPr>
              <a:t> – Else condition</a:t>
            </a:r>
          </a:p>
        </p:txBody>
      </p:sp>
      <p:pic>
        <p:nvPicPr>
          <p:cNvPr id="4" name="Picture 3">
            <a:extLst>
              <a:ext uri="{FF2B5EF4-FFF2-40B4-BE49-F238E27FC236}">
                <a16:creationId xmlns:a16="http://schemas.microsoft.com/office/drawing/2014/main" id="{D7C75B9D-29B5-F661-A60D-3A89E0B19AD2}"/>
              </a:ext>
            </a:extLst>
          </p:cNvPr>
          <p:cNvPicPr>
            <a:picLocks noChangeAspect="1"/>
          </p:cNvPicPr>
          <p:nvPr/>
        </p:nvPicPr>
        <p:blipFill>
          <a:blip r:embed="rId2"/>
          <a:stretch>
            <a:fillRect/>
          </a:stretch>
        </p:blipFill>
        <p:spPr>
          <a:xfrm>
            <a:off x="2644058" y="1407272"/>
            <a:ext cx="3855883" cy="3253009"/>
          </a:xfrm>
          <a:prstGeom prst="rect">
            <a:avLst/>
          </a:prstGeom>
        </p:spPr>
      </p:pic>
    </p:spTree>
    <p:extLst>
      <p:ext uri="{BB962C8B-B14F-4D97-AF65-F5344CB8AC3E}">
        <p14:creationId xmlns:p14="http://schemas.microsoft.com/office/powerpoint/2010/main" val="13329506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9140" y="1131758"/>
            <a:ext cx="4976730"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grpSp>
        <p:nvGrpSpPr>
          <p:cNvPr id="8" name="Google Shape;1025;p58">
            <a:extLst>
              <a:ext uri="{FF2B5EF4-FFF2-40B4-BE49-F238E27FC236}">
                <a16:creationId xmlns:a16="http://schemas.microsoft.com/office/drawing/2014/main" id="{9D3E81D4-A739-EC26-82CD-21166B9863D0}"/>
              </a:ext>
            </a:extLst>
          </p:cNvPr>
          <p:cNvGrpSpPr/>
          <p:nvPr/>
        </p:nvGrpSpPr>
        <p:grpSpPr>
          <a:xfrm>
            <a:off x="6560701" y="1973705"/>
            <a:ext cx="2268506" cy="1908747"/>
            <a:chOff x="720010" y="1419647"/>
            <a:chExt cx="4021500" cy="3062887"/>
          </a:xfrm>
        </p:grpSpPr>
        <p:sp>
          <p:nvSpPr>
            <p:cNvPr id="9" name="Google Shape;1026;p58">
              <a:extLst>
                <a:ext uri="{FF2B5EF4-FFF2-40B4-BE49-F238E27FC236}">
                  <a16:creationId xmlns:a16="http://schemas.microsoft.com/office/drawing/2014/main" id="{3E8E0EA7-4499-453C-157E-D56F59D7D91F}"/>
                </a:ext>
              </a:extLst>
            </p:cNvPr>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7;p58">
              <a:extLst>
                <a:ext uri="{FF2B5EF4-FFF2-40B4-BE49-F238E27FC236}">
                  <a16:creationId xmlns:a16="http://schemas.microsoft.com/office/drawing/2014/main" id="{590DB794-FEE1-1773-C5D2-49FCDCE9338E}"/>
                </a:ext>
              </a:extLst>
            </p:cNvPr>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1" name="Google Shape;1028;p58">
              <a:extLst>
                <a:ext uri="{FF2B5EF4-FFF2-40B4-BE49-F238E27FC236}">
                  <a16:creationId xmlns:a16="http://schemas.microsoft.com/office/drawing/2014/main" id="{42C6129E-18EA-2079-3F53-6A266A1E2727}"/>
                </a:ext>
              </a:extLst>
            </p:cNvPr>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sp>
        <p:nvSpPr>
          <p:cNvPr id="13" name="TextBox 12">
            <a:extLst>
              <a:ext uri="{FF2B5EF4-FFF2-40B4-BE49-F238E27FC236}">
                <a16:creationId xmlns:a16="http://schemas.microsoft.com/office/drawing/2014/main" id="{1085A102-892A-32E2-F0A2-75EF4DBF93CC}"/>
              </a:ext>
            </a:extLst>
          </p:cNvPr>
          <p:cNvSpPr txBox="1"/>
          <p:nvPr/>
        </p:nvSpPr>
        <p:spPr>
          <a:xfrm>
            <a:off x="7224243" y="1610249"/>
            <a:ext cx="4572000" cy="400110"/>
          </a:xfrm>
          <a:prstGeom prst="rect">
            <a:avLst/>
          </a:prstGeom>
          <a:noFill/>
        </p:spPr>
        <p:txBody>
          <a:bodyPr wrap="square">
            <a:spAutoFit/>
          </a:bodyPr>
          <a:lstStyle/>
          <a:p>
            <a:r>
              <a:rPr lang="en" sz="2000" b="1" dirty="0">
                <a:solidFill>
                  <a:schemeClr val="tx2"/>
                </a:solidFill>
                <a:latin typeface="Times New Roman" panose="02020603050405020304" pitchFamily="18" charset="0"/>
                <a:cs typeface="Times New Roman" panose="02020603050405020304" pitchFamily="18" charset="0"/>
              </a:rPr>
              <a:t>Output</a:t>
            </a:r>
            <a:endParaRPr lang="en-IN" sz="2000" b="1" dirty="0">
              <a:solidFill>
                <a:schemeClr val="tx2"/>
              </a:solidFill>
            </a:endParaRPr>
          </a:p>
        </p:txBody>
      </p:sp>
      <p:pic>
        <p:nvPicPr>
          <p:cNvPr id="3" name="Picture 2">
            <a:extLst>
              <a:ext uri="{FF2B5EF4-FFF2-40B4-BE49-F238E27FC236}">
                <a16:creationId xmlns:a16="http://schemas.microsoft.com/office/drawing/2014/main" id="{460480A0-74A0-4E74-A14E-A32076EDA63B}"/>
              </a:ext>
            </a:extLst>
          </p:cNvPr>
          <p:cNvPicPr>
            <a:picLocks noChangeAspect="1"/>
          </p:cNvPicPr>
          <p:nvPr/>
        </p:nvPicPr>
        <p:blipFill>
          <a:blip r:embed="rId3"/>
          <a:stretch>
            <a:fillRect/>
          </a:stretch>
        </p:blipFill>
        <p:spPr>
          <a:xfrm>
            <a:off x="1584248" y="1244887"/>
            <a:ext cx="4580675" cy="2992618"/>
          </a:xfrm>
          <a:prstGeom prst="rect">
            <a:avLst/>
          </a:prstGeom>
        </p:spPr>
      </p:pic>
      <p:pic>
        <p:nvPicPr>
          <p:cNvPr id="6" name="Picture 5">
            <a:extLst>
              <a:ext uri="{FF2B5EF4-FFF2-40B4-BE49-F238E27FC236}">
                <a16:creationId xmlns:a16="http://schemas.microsoft.com/office/drawing/2014/main" id="{D0EDC366-EE6F-C303-907D-049F0BDDD4B1}"/>
              </a:ext>
            </a:extLst>
          </p:cNvPr>
          <p:cNvPicPr>
            <a:picLocks noChangeAspect="1"/>
          </p:cNvPicPr>
          <p:nvPr/>
        </p:nvPicPr>
        <p:blipFill>
          <a:blip r:embed="rId4"/>
          <a:stretch>
            <a:fillRect/>
          </a:stretch>
        </p:blipFill>
        <p:spPr>
          <a:xfrm>
            <a:off x="6669182" y="2592593"/>
            <a:ext cx="2049958" cy="297206"/>
          </a:xfrm>
          <a:prstGeom prst="rect">
            <a:avLst/>
          </a:prstGeom>
        </p:spPr>
      </p:pic>
    </p:spTree>
    <p:extLst>
      <p:ext uri="{BB962C8B-B14F-4D97-AF65-F5344CB8AC3E}">
        <p14:creationId xmlns:p14="http://schemas.microsoft.com/office/powerpoint/2010/main" val="20830871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697513" y="1657209"/>
            <a:ext cx="5410977" cy="206784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t>While Loop</a:t>
            </a:r>
            <a:endParaRPr sz="5400"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grpSp>
        <p:nvGrpSpPr>
          <p:cNvPr id="639" name="Google Shape;639;p45"/>
          <p:cNvGrpSpPr/>
          <p:nvPr/>
        </p:nvGrpSpPr>
        <p:grpSpPr>
          <a:xfrm rot="10800000">
            <a:off x="4856488" y="3169600"/>
            <a:ext cx="201100" cy="204325"/>
            <a:chOff x="3375338" y="419625"/>
            <a:chExt cx="201100" cy="204325"/>
          </a:xfrm>
        </p:grpSpPr>
        <p:sp>
          <p:nvSpPr>
            <p:cNvPr id="640" name="Google Shape;640;p45"/>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00275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977482" y="1417588"/>
            <a:ext cx="5652668" cy="2308324"/>
          </a:xfrm>
          <a:prstGeom prst="rect">
            <a:avLst/>
          </a:prstGeom>
          <a:noFill/>
        </p:spPr>
        <p:txBody>
          <a:bodyPr wrap="square">
            <a:spAutoFit/>
          </a:bodyPr>
          <a:lstStyle/>
          <a:p>
            <a:pPr algn="just"/>
            <a:r>
              <a:rPr lang="en-US" sz="2400" b="0" i="0" dirty="0">
                <a:solidFill>
                  <a:schemeClr val="tx2"/>
                </a:solidFill>
                <a:effectLst/>
                <a:latin typeface="Times New Roman" panose="02020603050405020304" pitchFamily="18" charset="0"/>
                <a:cs typeface="Times New Roman" panose="02020603050405020304" pitchFamily="18" charset="0"/>
              </a:rPr>
              <a:t>A while loop is a programming construct that repeats a block of code as long as a specified condition is true. It is one of the most commonly used loops in programming, and it can be used to solve a variety of problems.</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37538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977482" y="883280"/>
            <a:ext cx="5652668" cy="3416320"/>
          </a:xfrm>
          <a:prstGeom prst="rect">
            <a:avLst/>
          </a:prstGeom>
          <a:noFill/>
        </p:spPr>
        <p:txBody>
          <a:bodyPr wrap="square">
            <a:spAutoFit/>
          </a:bodyPr>
          <a:lstStyle/>
          <a:p>
            <a:pPr algn="just"/>
            <a:r>
              <a:rPr lang="en-US" sz="2400" b="0" i="0" dirty="0">
                <a:solidFill>
                  <a:schemeClr val="tx2"/>
                </a:solidFill>
                <a:effectLst/>
                <a:latin typeface="Times New Roman" panose="02020603050405020304" pitchFamily="18" charset="0"/>
                <a:cs typeface="Times New Roman" panose="02020603050405020304" pitchFamily="18" charset="0"/>
              </a:rPr>
              <a:t>The condition is a Boolean expression, which means that it can evaluate to either True or False. If the condition is True, the code block inside the loop will be executed. Once the code block has finished executing, the condition will be checked again. If the condition is still True, the code block will be executed again. This process will continue until the condition becomes False.</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45080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185260" y="489607"/>
            <a:ext cx="3675897"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            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7354" y="1186893"/>
            <a:ext cx="7415939"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4" name="Picture 3">
            <a:extLst>
              <a:ext uri="{FF2B5EF4-FFF2-40B4-BE49-F238E27FC236}">
                <a16:creationId xmlns:a16="http://schemas.microsoft.com/office/drawing/2014/main" id="{CFA589C7-4CF5-DB6B-F6A7-1BA40BB0C0D5}"/>
              </a:ext>
            </a:extLst>
          </p:cNvPr>
          <p:cNvPicPr>
            <a:picLocks noChangeAspect="1"/>
          </p:cNvPicPr>
          <p:nvPr/>
        </p:nvPicPr>
        <p:blipFill>
          <a:blip r:embed="rId3"/>
          <a:stretch>
            <a:fillRect/>
          </a:stretch>
        </p:blipFill>
        <p:spPr>
          <a:xfrm>
            <a:off x="1454880" y="1262743"/>
            <a:ext cx="7152468" cy="3040643"/>
          </a:xfrm>
          <a:prstGeom prst="rect">
            <a:avLst/>
          </a:prstGeom>
        </p:spPr>
      </p:pic>
    </p:spTree>
    <p:extLst>
      <p:ext uri="{BB962C8B-B14F-4D97-AF65-F5344CB8AC3E}">
        <p14:creationId xmlns:p14="http://schemas.microsoft.com/office/powerpoint/2010/main" val="23037247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977482" y="1402474"/>
            <a:ext cx="5652668" cy="2677656"/>
          </a:xfrm>
          <a:prstGeom prst="rect">
            <a:avLst/>
          </a:prstGeom>
          <a:noFill/>
        </p:spPr>
        <p:txBody>
          <a:bodyPr wrap="square">
            <a:spAutoFit/>
          </a:bodyPr>
          <a:lstStyle/>
          <a:p>
            <a:pPr algn="just"/>
            <a:r>
              <a:rPr lang="en-US" sz="2400" b="0" i="0" dirty="0">
                <a:solidFill>
                  <a:schemeClr val="tx2"/>
                </a:solidFill>
                <a:effectLst/>
                <a:latin typeface="Times New Roman" panose="02020603050405020304" pitchFamily="18" charset="0"/>
                <a:cs typeface="Times New Roman" panose="02020603050405020304" pitchFamily="18" charset="0"/>
              </a:rPr>
              <a:t>This code will print the numbers from 1 to 10 to the console. The variable </a:t>
            </a:r>
            <a:r>
              <a:rPr lang="en-US" sz="2400" b="0" i="0" dirty="0" err="1">
                <a:solidFill>
                  <a:schemeClr val="tx2"/>
                </a:solidFill>
                <a:effectLst/>
                <a:latin typeface="Times New Roman" panose="02020603050405020304" pitchFamily="18" charset="0"/>
                <a:cs typeface="Times New Roman" panose="02020603050405020304" pitchFamily="18" charset="0"/>
              </a:rPr>
              <a:t>i</a:t>
            </a:r>
            <a:r>
              <a:rPr lang="en-US" sz="2400" b="0" i="0" dirty="0">
                <a:solidFill>
                  <a:schemeClr val="tx2"/>
                </a:solidFill>
                <a:effectLst/>
                <a:latin typeface="Times New Roman" panose="02020603050405020304" pitchFamily="18" charset="0"/>
                <a:cs typeface="Times New Roman" panose="02020603050405020304" pitchFamily="18" charset="0"/>
              </a:rPr>
              <a:t> is used to track the current iteration of the loop. The loop will continue to execute as long as the value of </a:t>
            </a:r>
            <a:r>
              <a:rPr lang="en-US" sz="2400" b="0" i="0" dirty="0" err="1">
                <a:solidFill>
                  <a:schemeClr val="tx2"/>
                </a:solidFill>
                <a:effectLst/>
                <a:latin typeface="Times New Roman" panose="02020603050405020304" pitchFamily="18" charset="0"/>
                <a:cs typeface="Times New Roman" panose="02020603050405020304" pitchFamily="18" charset="0"/>
              </a:rPr>
              <a:t>i</a:t>
            </a:r>
            <a:r>
              <a:rPr lang="en-US" sz="2400" b="0" i="0" dirty="0">
                <a:solidFill>
                  <a:schemeClr val="tx2"/>
                </a:solidFill>
                <a:effectLst/>
                <a:latin typeface="Times New Roman" panose="02020603050405020304" pitchFamily="18" charset="0"/>
                <a:cs typeface="Times New Roman" panose="02020603050405020304" pitchFamily="18" charset="0"/>
              </a:rPr>
              <a:t> is less than or equal to 10. Once the value of </a:t>
            </a:r>
            <a:r>
              <a:rPr lang="en-US" sz="2400" b="0" i="0" dirty="0" err="1">
                <a:solidFill>
                  <a:schemeClr val="tx2"/>
                </a:solidFill>
                <a:effectLst/>
                <a:latin typeface="Times New Roman" panose="02020603050405020304" pitchFamily="18" charset="0"/>
                <a:cs typeface="Times New Roman" panose="02020603050405020304" pitchFamily="18" charset="0"/>
              </a:rPr>
              <a:t>i</a:t>
            </a:r>
            <a:r>
              <a:rPr lang="en-US" sz="2400" b="0" i="0" dirty="0">
                <a:solidFill>
                  <a:schemeClr val="tx2"/>
                </a:solidFill>
                <a:effectLst/>
                <a:latin typeface="Times New Roman" panose="02020603050405020304" pitchFamily="18" charset="0"/>
                <a:cs typeface="Times New Roman" panose="02020603050405020304" pitchFamily="18" charset="0"/>
              </a:rPr>
              <a:t> becomes 11, the loop will terminate.</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2029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977482" y="1402474"/>
            <a:ext cx="5652668" cy="2308324"/>
          </a:xfrm>
          <a:prstGeom prst="rect">
            <a:avLst/>
          </a:prstGeom>
          <a:noFill/>
        </p:spPr>
        <p:txBody>
          <a:bodyPr wrap="square">
            <a:spAutoFit/>
          </a:bodyPr>
          <a:lstStyle/>
          <a:p>
            <a:r>
              <a:rPr lang="en-US" sz="2400" b="1" i="0" u="sng" dirty="0">
                <a:solidFill>
                  <a:schemeClr val="tx2"/>
                </a:solidFill>
                <a:effectLst/>
                <a:latin typeface="Times New Roman" panose="02020603050405020304" pitchFamily="18" charset="0"/>
                <a:cs typeface="Times New Roman" panose="02020603050405020304" pitchFamily="18" charset="0"/>
              </a:rPr>
              <a:t>Advantages of while loops</a:t>
            </a:r>
            <a:r>
              <a:rPr lang="en-US" sz="2400" b="0" i="0" dirty="0">
                <a:solidFill>
                  <a:schemeClr val="tx2"/>
                </a:solidFill>
                <a:effectLst/>
                <a:latin typeface="Times New Roman" panose="02020603050405020304" pitchFamily="18" charset="0"/>
                <a:cs typeface="Times New Roman" panose="02020603050405020304" pitchFamily="18" charset="0"/>
              </a:rPr>
              <a:t>:  Flexibility: While loops are very flexible. They can be used to iterate over any type of data structure and to perform any type of operation. Efficiency: While loops can be very efficient. </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48256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57559-6B29-4710-9584-5911C2C804AC}"/>
              </a:ext>
            </a:extLst>
          </p:cNvPr>
          <p:cNvSpPr>
            <a:spLocks noGrp="1"/>
          </p:cNvSpPr>
          <p:nvPr>
            <p:ph type="title"/>
          </p:nvPr>
        </p:nvSpPr>
        <p:spPr>
          <a:xfrm>
            <a:off x="2646000" y="1999050"/>
            <a:ext cx="4402500" cy="572700"/>
          </a:xfrm>
        </p:spPr>
        <p:txBody>
          <a:bodyPr/>
          <a:lstStyle/>
          <a:p>
            <a:r>
              <a:rPr lang="en-US" sz="5400" u="sng" dirty="0">
                <a:solidFill>
                  <a:schemeClr val="bg1">
                    <a:lumMod val="20000"/>
                    <a:lumOff val="80000"/>
                  </a:schemeClr>
                </a:solidFill>
                <a:latin typeface="Times New Roman" panose="02020603050405020304" pitchFamily="18" charset="0"/>
                <a:cs typeface="Times New Roman" panose="02020603050405020304" pitchFamily="18" charset="0"/>
              </a:rPr>
              <a:t>FUNCTIONS</a:t>
            </a:r>
            <a:endParaRPr lang="en-IN" sz="5400"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67194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A3372-366A-4D9D-B167-41F6C9CD4696}"/>
              </a:ext>
            </a:extLst>
          </p:cNvPr>
          <p:cNvSpPr>
            <a:spLocks noGrp="1"/>
          </p:cNvSpPr>
          <p:nvPr>
            <p:ph type="title"/>
          </p:nvPr>
        </p:nvSpPr>
        <p:spPr>
          <a:xfrm>
            <a:off x="1368447" y="1050772"/>
            <a:ext cx="5341357" cy="3121572"/>
          </a:xfrm>
        </p:spPr>
        <p:txBody>
          <a:bodyPr/>
          <a:lstStyle/>
          <a:p>
            <a:pPr algn="just"/>
            <a:r>
              <a:rPr lang="en-US" sz="2000" b="0" dirty="0">
                <a:latin typeface="Times New Roman" panose="02020603050405020304" pitchFamily="18" charset="0"/>
                <a:cs typeface="Times New Roman" panose="02020603050405020304" pitchFamily="18" charset="0"/>
              </a:rPr>
              <a:t>Functions are blocks of reusable code that perform a specific task or set of tasks. They allow you to modularize your code and avoid redundancy by encapsulating logic within a named function. Functions can accept parameters (input data) and return results (output data). They are essential for structuring and organizing your code.</a:t>
            </a:r>
            <a:endParaRPr lang="en-IN" sz="2000" b="0" dirty="0">
              <a:latin typeface="Times New Roman" panose="02020603050405020304" pitchFamily="18" charset="0"/>
              <a:cs typeface="Times New Roman" panose="02020603050405020304" pitchFamily="18" charset="0"/>
            </a:endParaRPr>
          </a:p>
        </p:txBody>
      </p:sp>
      <p:sp>
        <p:nvSpPr>
          <p:cNvPr id="4" name="Google Shape;655;p46">
            <a:extLst>
              <a:ext uri="{FF2B5EF4-FFF2-40B4-BE49-F238E27FC236}">
                <a16:creationId xmlns:a16="http://schemas.microsoft.com/office/drawing/2014/main" id="{9F9A16E4-DEA6-4E1F-9A68-8C8B5027FDED}"/>
              </a:ext>
            </a:extLst>
          </p:cNvPr>
          <p:cNvSpPr/>
          <p:nvPr/>
        </p:nvSpPr>
        <p:spPr>
          <a:xfrm flipH="1">
            <a:off x="974619" y="902626"/>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003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E218C-A28C-32D1-12BB-DF53D68417AE}"/>
              </a:ext>
            </a:extLst>
          </p:cNvPr>
          <p:cNvSpPr>
            <a:spLocks noGrp="1"/>
          </p:cNvSpPr>
          <p:nvPr>
            <p:ph type="title"/>
          </p:nvPr>
        </p:nvSpPr>
        <p:spPr>
          <a:xfrm>
            <a:off x="802887" y="603395"/>
            <a:ext cx="4216273" cy="483105"/>
          </a:xfrm>
        </p:spPr>
        <p:txBody>
          <a:bodyPr/>
          <a:lstStyle/>
          <a:p>
            <a:r>
              <a:rPr lang="en-IN" u="sng" dirty="0">
                <a:solidFill>
                  <a:schemeClr val="bg1">
                    <a:lumMod val="20000"/>
                    <a:lumOff val="80000"/>
                  </a:schemeClr>
                </a:solidFill>
                <a:latin typeface="Times New Roman" panose="02020603050405020304" pitchFamily="18" charset="0"/>
                <a:cs typeface="Times New Roman" panose="02020603050405020304" pitchFamily="18" charset="0"/>
              </a:rPr>
              <a:t>INTRODUCTION</a:t>
            </a:r>
          </a:p>
        </p:txBody>
      </p:sp>
      <p:sp>
        <p:nvSpPr>
          <p:cNvPr id="3" name="Text Placeholder 2">
            <a:extLst>
              <a:ext uri="{FF2B5EF4-FFF2-40B4-BE49-F238E27FC236}">
                <a16:creationId xmlns:a16="http://schemas.microsoft.com/office/drawing/2014/main" id="{134E1ECB-040A-FB45-9576-C9644E30A0AC}"/>
              </a:ext>
            </a:extLst>
          </p:cNvPr>
          <p:cNvSpPr>
            <a:spLocks noGrp="1"/>
          </p:cNvSpPr>
          <p:nvPr>
            <p:ph type="body" idx="1"/>
          </p:nvPr>
        </p:nvSpPr>
        <p:spPr>
          <a:xfrm>
            <a:off x="688586" y="1307738"/>
            <a:ext cx="7388613" cy="3658643"/>
          </a:xfrm>
        </p:spPr>
        <p:txBody>
          <a:bodyPr/>
          <a:lstStyle/>
          <a:p>
            <a:pPr algn="just"/>
            <a:r>
              <a:rPr lang="en-IN" sz="1400" dirty="0">
                <a:latin typeface="Times New Roman" panose="02020603050405020304" pitchFamily="18" charset="0"/>
                <a:cs typeface="Times New Roman" panose="02020603050405020304" pitchFamily="18" charset="0"/>
              </a:rPr>
              <a:t>In this presentation we are going to discuss about c</a:t>
            </a:r>
            <a:r>
              <a:rPr lang="en-US" sz="1400" dirty="0" err="1">
                <a:latin typeface="Times New Roman" panose="02020603050405020304" pitchFamily="18" charset="0"/>
                <a:cs typeface="Times New Roman" panose="02020603050405020304" pitchFamily="18" charset="0"/>
              </a:rPr>
              <a:t>ontrol</a:t>
            </a:r>
            <a:r>
              <a:rPr lang="en-US" sz="1400" dirty="0">
                <a:latin typeface="Times New Roman" panose="02020603050405020304" pitchFamily="18" charset="0"/>
                <a:cs typeface="Times New Roman" panose="02020603050405020304" pitchFamily="18" charset="0"/>
              </a:rPr>
              <a:t> structures using different dataset ,if-else family , for loop with if breaks , while loop, Functions.</a:t>
            </a:r>
          </a:p>
          <a:p>
            <a:pPr marL="139700" indent="0" algn="just">
              <a:buNone/>
            </a:pPr>
            <a:endParaRPr lang="en-US" sz="1400" dirty="0">
              <a:latin typeface="Times New Roman" panose="02020603050405020304" pitchFamily="18" charset="0"/>
              <a:cs typeface="Times New Roman" panose="02020603050405020304" pitchFamily="18" charset="0"/>
            </a:endParaRPr>
          </a:p>
          <a:p>
            <a:pPr algn="just"/>
            <a:r>
              <a:rPr lang="en-IN" sz="1400" dirty="0">
                <a:latin typeface="Times New Roman" panose="02020603050405020304" pitchFamily="18" charset="0"/>
                <a:cs typeface="Times New Roman" panose="02020603050405020304" pitchFamily="18" charset="0"/>
              </a:rPr>
              <a:t>C</a:t>
            </a:r>
            <a:r>
              <a:rPr lang="en-US" sz="1400" dirty="0" err="1">
                <a:latin typeface="Times New Roman" panose="02020603050405020304" pitchFamily="18" charset="0"/>
                <a:cs typeface="Times New Roman" panose="02020603050405020304" pitchFamily="18" charset="0"/>
              </a:rPr>
              <a:t>ontrol</a:t>
            </a:r>
            <a:r>
              <a:rPr lang="en-US" sz="1400" dirty="0">
                <a:latin typeface="Times New Roman" panose="02020603050405020304" pitchFamily="18" charset="0"/>
                <a:cs typeface="Times New Roman" panose="02020603050405020304" pitchFamily="18" charset="0"/>
              </a:rPr>
              <a:t> structures using different dataset- </a:t>
            </a:r>
            <a:r>
              <a:rPr lang="en-US" sz="1400" b="0" i="0" dirty="0">
                <a:effectLst/>
                <a:latin typeface="Times New Roman" panose="02020603050405020304" pitchFamily="18" charset="0"/>
                <a:cs typeface="Times New Roman" panose="02020603050405020304" pitchFamily="18" charset="0"/>
              </a:rPr>
              <a:t>Control structures using different datasets involve applying conditional statements (if-else), loops (for and while), and functions to manipulate and analyze diverse sets of data for various data science and programming tasks.</a:t>
            </a:r>
          </a:p>
          <a:p>
            <a:pPr marL="139700" indent="0" algn="just">
              <a:buNone/>
            </a:pPr>
            <a:endParaRPr lang="en-US" sz="1400" b="0" i="0" dirty="0">
              <a:effectLst/>
              <a:latin typeface="Times New Roman" panose="02020603050405020304" pitchFamily="18" charset="0"/>
              <a:cs typeface="Times New Roman" panose="02020603050405020304" pitchFamily="18" charset="0"/>
            </a:endParaRPr>
          </a:p>
          <a:p>
            <a:pPr algn="just"/>
            <a:r>
              <a:rPr lang="en-US" sz="1400" b="0" i="0" dirty="0">
                <a:solidFill>
                  <a:schemeClr val="tx2"/>
                </a:solidFill>
                <a:effectLst/>
                <a:latin typeface="Times New Roman" panose="02020603050405020304" pitchFamily="18" charset="0"/>
                <a:cs typeface="Times New Roman" panose="02020603050405020304" pitchFamily="18" charset="0"/>
              </a:rPr>
              <a:t>The if-else family-The "if-else" family of control structures allows for conditional execution of code based on the evaluation of a specified condition. It typically consists of an "if" statement followed by zero or more "</a:t>
            </a:r>
            <a:r>
              <a:rPr lang="en-US" sz="1400" b="0" i="0" dirty="0" err="1">
                <a:solidFill>
                  <a:schemeClr val="tx2"/>
                </a:solidFill>
                <a:effectLst/>
                <a:latin typeface="Times New Roman" panose="02020603050405020304" pitchFamily="18" charset="0"/>
                <a:cs typeface="Times New Roman" panose="02020603050405020304" pitchFamily="18" charset="0"/>
              </a:rPr>
              <a:t>elif</a:t>
            </a:r>
            <a:r>
              <a:rPr lang="en-US" sz="1400" b="0" i="0" dirty="0">
                <a:solidFill>
                  <a:schemeClr val="tx2"/>
                </a:solidFill>
                <a:effectLst/>
                <a:latin typeface="Times New Roman" panose="02020603050405020304" pitchFamily="18" charset="0"/>
                <a:cs typeface="Times New Roman" panose="02020603050405020304" pitchFamily="18" charset="0"/>
              </a:rPr>
              <a:t>" (else if) statements and an optional "else" statement. These statements collectively form a decision tree where the code block associated with the first true condition is executed. If none of the conditions are true, the "else" block (if present) is execute.</a:t>
            </a:r>
          </a:p>
        </p:txBody>
      </p:sp>
    </p:spTree>
    <p:extLst>
      <p:ext uri="{BB962C8B-B14F-4D97-AF65-F5344CB8AC3E}">
        <p14:creationId xmlns:p14="http://schemas.microsoft.com/office/powerpoint/2010/main" val="23467727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655;p46">
            <a:extLst>
              <a:ext uri="{FF2B5EF4-FFF2-40B4-BE49-F238E27FC236}">
                <a16:creationId xmlns:a16="http://schemas.microsoft.com/office/drawing/2014/main" id="{C2235995-4605-4251-965A-3DB543CAEF3A}"/>
              </a:ext>
            </a:extLst>
          </p:cNvPr>
          <p:cNvSpPr/>
          <p:nvPr/>
        </p:nvSpPr>
        <p:spPr>
          <a:xfrm flipH="1">
            <a:off x="974619" y="902626"/>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175D4E39-5D36-42F0-99C4-EAD44FA622B5}"/>
              </a:ext>
            </a:extLst>
          </p:cNvPr>
          <p:cNvSpPr txBox="1"/>
          <p:nvPr/>
        </p:nvSpPr>
        <p:spPr>
          <a:xfrm>
            <a:off x="1217098" y="1090974"/>
            <a:ext cx="5873921" cy="3170099"/>
          </a:xfrm>
          <a:prstGeom prst="rect">
            <a:avLst/>
          </a:prstGeom>
          <a:noFill/>
        </p:spPr>
        <p:txBody>
          <a:bodyPr wrap="square" rtlCol="0">
            <a:spAutoFit/>
          </a:bodyPr>
          <a:lstStyle/>
          <a:p>
            <a:pPr algn="just"/>
            <a:r>
              <a:rPr lang="en-US" sz="2000" b="1" dirty="0">
                <a:solidFill>
                  <a:schemeClr val="accent6"/>
                </a:solidFill>
                <a:latin typeface="Times New Roman" panose="02020603050405020304" pitchFamily="18" charset="0"/>
                <a:cs typeface="Times New Roman" panose="02020603050405020304" pitchFamily="18" charset="0"/>
              </a:rPr>
              <a:t>Types of Functions in Python</a:t>
            </a:r>
          </a:p>
          <a:p>
            <a:pPr algn="just"/>
            <a:endParaRPr lang="en-US" sz="2000" b="1" dirty="0">
              <a:solidFill>
                <a:schemeClr val="accent6"/>
              </a:solidFill>
              <a:latin typeface="Times New Roman" panose="02020603050405020304" pitchFamily="18" charset="0"/>
              <a:cs typeface="Times New Roman" panose="02020603050405020304" pitchFamily="18" charset="0"/>
            </a:endParaRPr>
          </a:p>
          <a:p>
            <a:pPr algn="just"/>
            <a:r>
              <a:rPr lang="en-US" sz="2000" dirty="0">
                <a:solidFill>
                  <a:schemeClr val="accent6"/>
                </a:solidFill>
                <a:latin typeface="Times New Roman" panose="02020603050405020304" pitchFamily="18" charset="0"/>
                <a:cs typeface="Times New Roman" panose="02020603050405020304" pitchFamily="18" charset="0"/>
              </a:rPr>
              <a:t>There are mainly two types of functions in Python.</a:t>
            </a:r>
          </a:p>
          <a:p>
            <a:pPr algn="just"/>
            <a:endParaRPr lang="en-US" sz="2000" dirty="0">
              <a:solidFill>
                <a:schemeClr val="accent6"/>
              </a:solidFill>
              <a:latin typeface="Times New Roman" panose="02020603050405020304" pitchFamily="18" charset="0"/>
              <a:cs typeface="Times New Roman" panose="02020603050405020304" pitchFamily="18" charset="0"/>
            </a:endParaRPr>
          </a:p>
          <a:p>
            <a:pPr algn="just"/>
            <a:r>
              <a:rPr lang="en-US" sz="2000" b="1" u="sng" dirty="0">
                <a:solidFill>
                  <a:schemeClr val="accent6"/>
                </a:solidFill>
                <a:latin typeface="Times New Roman" panose="02020603050405020304" pitchFamily="18" charset="0"/>
                <a:cs typeface="Times New Roman" panose="02020603050405020304" pitchFamily="18" charset="0"/>
              </a:rPr>
              <a:t>Built-in library function</a:t>
            </a:r>
            <a:r>
              <a:rPr lang="en-US" sz="2000" b="1" dirty="0">
                <a:solidFill>
                  <a:schemeClr val="accent6"/>
                </a:solidFill>
                <a:latin typeface="Times New Roman" panose="02020603050405020304" pitchFamily="18" charset="0"/>
                <a:cs typeface="Times New Roman" panose="02020603050405020304" pitchFamily="18" charset="0"/>
              </a:rPr>
              <a:t>:</a:t>
            </a:r>
            <a:r>
              <a:rPr lang="en-US" sz="2000" dirty="0">
                <a:solidFill>
                  <a:schemeClr val="accent6"/>
                </a:solidFill>
                <a:latin typeface="Times New Roman" panose="02020603050405020304" pitchFamily="18" charset="0"/>
                <a:cs typeface="Times New Roman" panose="02020603050405020304" pitchFamily="18" charset="0"/>
              </a:rPr>
              <a:t> These are Standard Function in Python that are available to use.</a:t>
            </a:r>
          </a:p>
          <a:p>
            <a:pPr algn="just"/>
            <a:r>
              <a:rPr lang="en-US" sz="2000" dirty="0">
                <a:solidFill>
                  <a:schemeClr val="accent6"/>
                </a:solidFill>
                <a:latin typeface="Times New Roman" panose="02020603050405020304" pitchFamily="18" charset="0"/>
                <a:cs typeface="Times New Roman" panose="02020603050405020304" pitchFamily="18" charset="0"/>
              </a:rPr>
              <a:t>Example: min(), max(), mean().</a:t>
            </a:r>
          </a:p>
          <a:p>
            <a:pPr algn="just">
              <a:buFont typeface="Arial" panose="020B0604020202020204" pitchFamily="34" charset="0"/>
              <a:buChar char="•"/>
            </a:pPr>
            <a:endParaRPr lang="en-US" sz="2000" dirty="0">
              <a:solidFill>
                <a:schemeClr val="accent6"/>
              </a:solidFill>
              <a:latin typeface="Times New Roman" panose="02020603050405020304" pitchFamily="18" charset="0"/>
              <a:cs typeface="Times New Roman" panose="02020603050405020304" pitchFamily="18" charset="0"/>
            </a:endParaRPr>
          </a:p>
          <a:p>
            <a:pPr algn="just"/>
            <a:r>
              <a:rPr lang="en-US" sz="2000" b="1" u="sng" dirty="0">
                <a:solidFill>
                  <a:schemeClr val="accent6"/>
                </a:solidFill>
                <a:latin typeface="Times New Roman" panose="02020603050405020304" pitchFamily="18" charset="0"/>
                <a:cs typeface="Times New Roman" panose="02020603050405020304" pitchFamily="18" charset="0"/>
              </a:rPr>
              <a:t>User-defined function:</a:t>
            </a:r>
            <a:r>
              <a:rPr lang="en-US" sz="2000" u="sng" dirty="0">
                <a:solidFill>
                  <a:schemeClr val="accent6"/>
                </a:solidFill>
                <a:latin typeface="Times New Roman" panose="02020603050405020304" pitchFamily="18" charset="0"/>
                <a:cs typeface="Times New Roman" panose="02020603050405020304" pitchFamily="18" charset="0"/>
              </a:rPr>
              <a:t> </a:t>
            </a:r>
            <a:r>
              <a:rPr lang="en-US" sz="2000" dirty="0">
                <a:solidFill>
                  <a:schemeClr val="accent6"/>
                </a:solidFill>
                <a:latin typeface="Times New Roman" panose="02020603050405020304" pitchFamily="18" charset="0"/>
                <a:cs typeface="Times New Roman" panose="02020603050405020304" pitchFamily="18" charset="0"/>
              </a:rPr>
              <a:t>We can create our own functions based on our requirements</a:t>
            </a:r>
            <a:r>
              <a:rPr lang="en-US" sz="2000" dirty="0">
                <a:solidFill>
                  <a:schemeClr val="accent6"/>
                </a:solidFill>
              </a:rPr>
              <a:t>.</a:t>
            </a:r>
            <a:endParaRPr lang="en-IN" dirty="0"/>
          </a:p>
        </p:txBody>
      </p:sp>
    </p:spTree>
    <p:extLst>
      <p:ext uri="{BB962C8B-B14F-4D97-AF65-F5344CB8AC3E}">
        <p14:creationId xmlns:p14="http://schemas.microsoft.com/office/powerpoint/2010/main" val="7548062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026;p58">
            <a:extLst>
              <a:ext uri="{FF2B5EF4-FFF2-40B4-BE49-F238E27FC236}">
                <a16:creationId xmlns:a16="http://schemas.microsoft.com/office/drawing/2014/main" id="{DAF2919D-4883-42D1-9521-F160F3E8248C}"/>
              </a:ext>
            </a:extLst>
          </p:cNvPr>
          <p:cNvSpPr/>
          <p:nvPr/>
        </p:nvSpPr>
        <p:spPr>
          <a:xfrm>
            <a:off x="1329807" y="1033158"/>
            <a:ext cx="5216035" cy="2914523"/>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5" name="Google Shape;1026;p58">
            <a:extLst>
              <a:ext uri="{FF2B5EF4-FFF2-40B4-BE49-F238E27FC236}">
                <a16:creationId xmlns:a16="http://schemas.microsoft.com/office/drawing/2014/main" id="{32F965D6-B299-4826-B2E4-84ADE56D3D96}"/>
              </a:ext>
            </a:extLst>
          </p:cNvPr>
          <p:cNvSpPr/>
          <p:nvPr/>
        </p:nvSpPr>
        <p:spPr>
          <a:xfrm>
            <a:off x="7145680" y="1772043"/>
            <a:ext cx="1474906" cy="863951"/>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pic>
        <p:nvPicPr>
          <p:cNvPr id="7" name="Picture 6">
            <a:extLst>
              <a:ext uri="{FF2B5EF4-FFF2-40B4-BE49-F238E27FC236}">
                <a16:creationId xmlns:a16="http://schemas.microsoft.com/office/drawing/2014/main" id="{EFB97DBD-482E-4E63-AE04-1446709A33A3}"/>
              </a:ext>
            </a:extLst>
          </p:cNvPr>
          <p:cNvPicPr>
            <a:picLocks noChangeAspect="1"/>
          </p:cNvPicPr>
          <p:nvPr/>
        </p:nvPicPr>
        <p:blipFill>
          <a:blip r:embed="rId2"/>
          <a:stretch>
            <a:fillRect/>
          </a:stretch>
        </p:blipFill>
        <p:spPr>
          <a:xfrm>
            <a:off x="7226913" y="1841413"/>
            <a:ext cx="1321445" cy="730337"/>
          </a:xfrm>
          <a:prstGeom prst="rect">
            <a:avLst/>
          </a:prstGeom>
        </p:spPr>
      </p:pic>
      <p:pic>
        <p:nvPicPr>
          <p:cNvPr id="9" name="Picture 8">
            <a:extLst>
              <a:ext uri="{FF2B5EF4-FFF2-40B4-BE49-F238E27FC236}">
                <a16:creationId xmlns:a16="http://schemas.microsoft.com/office/drawing/2014/main" id="{091ED65E-17D1-41F4-9D26-248C0DB69457}"/>
              </a:ext>
            </a:extLst>
          </p:cNvPr>
          <p:cNvPicPr>
            <a:picLocks noChangeAspect="1"/>
          </p:cNvPicPr>
          <p:nvPr/>
        </p:nvPicPr>
        <p:blipFill>
          <a:blip r:embed="rId3"/>
          <a:stretch>
            <a:fillRect/>
          </a:stretch>
        </p:blipFill>
        <p:spPr>
          <a:xfrm>
            <a:off x="1377316" y="1077699"/>
            <a:ext cx="5121016" cy="2825442"/>
          </a:xfrm>
          <a:prstGeom prst="rect">
            <a:avLst/>
          </a:prstGeom>
        </p:spPr>
      </p:pic>
      <p:sp>
        <p:nvSpPr>
          <p:cNvPr id="10" name="Google Shape;1027;p58">
            <a:extLst>
              <a:ext uri="{FF2B5EF4-FFF2-40B4-BE49-F238E27FC236}">
                <a16:creationId xmlns:a16="http://schemas.microsoft.com/office/drawing/2014/main" id="{2B066945-85DB-4A88-84B9-816D49BCFF58}"/>
              </a:ext>
            </a:extLst>
          </p:cNvPr>
          <p:cNvSpPr/>
          <p:nvPr/>
        </p:nvSpPr>
        <p:spPr>
          <a:xfrm>
            <a:off x="2870739" y="3947681"/>
            <a:ext cx="1713723" cy="72206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sp>
        <p:nvSpPr>
          <p:cNvPr id="12" name="Google Shape;1027;p58">
            <a:extLst>
              <a:ext uri="{FF2B5EF4-FFF2-40B4-BE49-F238E27FC236}">
                <a16:creationId xmlns:a16="http://schemas.microsoft.com/office/drawing/2014/main" id="{B711A523-9610-40E8-B00E-6B76DAD65B0C}"/>
              </a:ext>
            </a:extLst>
          </p:cNvPr>
          <p:cNvSpPr/>
          <p:nvPr/>
        </p:nvSpPr>
        <p:spPr>
          <a:xfrm>
            <a:off x="7495805" y="2635994"/>
            <a:ext cx="774656" cy="323214"/>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3" name="Google Shape;1028;p58">
            <a:extLst>
              <a:ext uri="{FF2B5EF4-FFF2-40B4-BE49-F238E27FC236}">
                <a16:creationId xmlns:a16="http://schemas.microsoft.com/office/drawing/2014/main" id="{C45A513C-B91D-4BF0-BCF0-4821ED885C6D}"/>
              </a:ext>
            </a:extLst>
          </p:cNvPr>
          <p:cNvCxnSpPr/>
          <p:nvPr/>
        </p:nvCxnSpPr>
        <p:spPr>
          <a:xfrm>
            <a:off x="2870739" y="4590361"/>
            <a:ext cx="1688798" cy="0"/>
          </a:xfrm>
          <a:prstGeom prst="straightConnector1">
            <a:avLst/>
          </a:prstGeom>
          <a:noFill/>
          <a:ln w="19050" cap="flat" cmpd="sng">
            <a:solidFill>
              <a:schemeClr val="dk2"/>
            </a:solidFill>
            <a:prstDash val="solid"/>
            <a:round/>
            <a:headEnd type="none" w="med" len="med"/>
            <a:tailEnd type="none" w="med" len="med"/>
          </a:ln>
        </p:spPr>
      </p:cxnSp>
      <p:cxnSp>
        <p:nvCxnSpPr>
          <p:cNvPr id="14" name="Google Shape;1028;p58">
            <a:extLst>
              <a:ext uri="{FF2B5EF4-FFF2-40B4-BE49-F238E27FC236}">
                <a16:creationId xmlns:a16="http://schemas.microsoft.com/office/drawing/2014/main" id="{352F43C7-AADD-4E4A-9B4A-FED3AAB5AD4D}"/>
              </a:ext>
            </a:extLst>
          </p:cNvPr>
          <p:cNvCxnSpPr/>
          <p:nvPr/>
        </p:nvCxnSpPr>
        <p:spPr>
          <a:xfrm>
            <a:off x="7495805" y="2912240"/>
            <a:ext cx="763389" cy="0"/>
          </a:xfrm>
          <a:prstGeom prst="straightConnector1">
            <a:avLst/>
          </a:prstGeom>
          <a:noFill/>
          <a:ln w="19050" cap="flat" cmpd="sng">
            <a:solidFill>
              <a:schemeClr val="dk2"/>
            </a:solidFill>
            <a:prstDash val="solid"/>
            <a:round/>
            <a:headEnd type="none" w="med" len="med"/>
            <a:tailEnd type="none" w="med" len="med"/>
          </a:ln>
        </p:spPr>
      </p:cxnSp>
      <p:sp>
        <p:nvSpPr>
          <p:cNvPr id="15" name="TextBox 14">
            <a:extLst>
              <a:ext uri="{FF2B5EF4-FFF2-40B4-BE49-F238E27FC236}">
                <a16:creationId xmlns:a16="http://schemas.microsoft.com/office/drawing/2014/main" id="{9E2D9027-4535-4151-B5AE-1EC6A975B953}"/>
              </a:ext>
            </a:extLst>
          </p:cNvPr>
          <p:cNvSpPr txBox="1"/>
          <p:nvPr/>
        </p:nvSpPr>
        <p:spPr>
          <a:xfrm>
            <a:off x="3172022" y="494926"/>
            <a:ext cx="4370201" cy="43088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200" b="0" i="0" u="none" strike="noStrike" kern="0" cap="none" spc="0" normalizeH="0" baseline="0" noProof="0" dirty="0">
                <a:ln>
                  <a:noFill/>
                </a:ln>
                <a:solidFill>
                  <a:srgbClr val="FFFFFF"/>
                </a:solidFill>
                <a:effectLst/>
                <a:uLnTx/>
                <a:uFillTx/>
                <a:latin typeface="Arial"/>
                <a:cs typeface="Arial"/>
                <a:sym typeface="Arial"/>
              </a:rPr>
              <a:t>Example</a:t>
            </a:r>
            <a:endParaRPr kumimoji="0" lang="en-IN" sz="2200" b="0" i="0" u="none" strike="noStrike" kern="0" cap="none" spc="0" normalizeH="0" baseline="0" noProof="0" dirty="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23785880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636E9F-BC29-6D55-39B8-90AAFD65B778}"/>
              </a:ext>
            </a:extLst>
          </p:cNvPr>
          <p:cNvSpPr txBox="1"/>
          <p:nvPr/>
        </p:nvSpPr>
        <p:spPr>
          <a:xfrm>
            <a:off x="1950720" y="1851363"/>
            <a:ext cx="5661660" cy="1169551"/>
          </a:xfrm>
          <a:prstGeom prst="rect">
            <a:avLst/>
          </a:prstGeom>
          <a:noFill/>
        </p:spPr>
        <p:txBody>
          <a:bodyPr wrap="square" rtlCol="0" anchor="ctr">
            <a:spAutoFit/>
          </a:bodyPr>
          <a:lstStyle/>
          <a:p>
            <a:pPr algn="ctr"/>
            <a:r>
              <a:rPr lang="en-IN" sz="7000" b="1" i="1" dirty="0">
                <a:solidFill>
                  <a:schemeClr val="bg1">
                    <a:lumMod val="60000"/>
                    <a:lumOff val="40000"/>
                  </a:schemeClr>
                </a:solidFill>
                <a:latin typeface="Times New Roman" panose="02020603050405020304" pitchFamily="18" charset="0"/>
                <a:cs typeface="Times New Roman" panose="02020603050405020304" pitchFamily="18" charset="0"/>
              </a:rPr>
              <a:t>THANK</a:t>
            </a:r>
            <a:r>
              <a:rPr lang="en-IN" sz="6600" b="1" i="1" dirty="0">
                <a:solidFill>
                  <a:schemeClr val="bg1">
                    <a:lumMod val="60000"/>
                    <a:lumOff val="40000"/>
                  </a:schemeClr>
                </a:solidFill>
                <a:latin typeface="Times New Roman" panose="02020603050405020304" pitchFamily="18" charset="0"/>
                <a:cs typeface="Times New Roman" panose="02020603050405020304" pitchFamily="18" charset="0"/>
              </a:rPr>
              <a:t> YOU!</a:t>
            </a:r>
          </a:p>
        </p:txBody>
      </p:sp>
    </p:spTree>
    <p:extLst>
      <p:ext uri="{BB962C8B-B14F-4D97-AF65-F5344CB8AC3E}">
        <p14:creationId xmlns:p14="http://schemas.microsoft.com/office/powerpoint/2010/main" val="4044815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99376F3-5336-8E93-440D-94F3AEAD6931}"/>
              </a:ext>
            </a:extLst>
          </p:cNvPr>
          <p:cNvSpPr>
            <a:spLocks noGrp="1"/>
          </p:cNvSpPr>
          <p:nvPr>
            <p:ph type="body" idx="1"/>
          </p:nvPr>
        </p:nvSpPr>
        <p:spPr>
          <a:xfrm>
            <a:off x="681704" y="994744"/>
            <a:ext cx="6801136" cy="3500437"/>
          </a:xfrm>
        </p:spPr>
        <p:txBody>
          <a:bodyPr/>
          <a:lstStyle/>
          <a:p>
            <a:pPr algn="just"/>
            <a:r>
              <a:rPr lang="en-US" sz="1400" b="0" i="0" dirty="0">
                <a:solidFill>
                  <a:schemeClr val="tx2"/>
                </a:solidFill>
                <a:effectLst/>
                <a:latin typeface="Times New Roman" panose="02020603050405020304" pitchFamily="18" charset="0"/>
                <a:cs typeface="Times New Roman" panose="02020603050405020304" pitchFamily="18" charset="0"/>
              </a:rPr>
              <a:t>For loop </a:t>
            </a:r>
            <a:r>
              <a:rPr lang="en-US" sz="1400" dirty="0">
                <a:solidFill>
                  <a:schemeClr val="tx2"/>
                </a:solidFill>
                <a:latin typeface="Times New Roman" panose="02020603050405020304" pitchFamily="18" charset="0"/>
                <a:cs typeface="Times New Roman" panose="02020603050405020304" pitchFamily="18" charset="0"/>
              </a:rPr>
              <a:t>with if breaks- </a:t>
            </a:r>
            <a:r>
              <a:rPr lang="en-US" sz="1400" b="0" i="0" dirty="0">
                <a:solidFill>
                  <a:schemeClr val="tx2"/>
                </a:solidFill>
                <a:effectLst/>
                <a:latin typeface="Times New Roman" panose="02020603050405020304" pitchFamily="18" charset="0"/>
                <a:cs typeface="Times New Roman" panose="02020603050405020304" pitchFamily="18" charset="0"/>
              </a:rPr>
              <a:t>A "for loop with if breaks" is a construct in programming that repeatedly performs a set of actions (loop) as long as a condition is met , and it can be interrupted or exited prematurely when a specific condition is satisfied.</a:t>
            </a:r>
          </a:p>
          <a:p>
            <a:pPr marL="139700" indent="0" algn="just">
              <a:buNone/>
            </a:pPr>
            <a:endParaRPr lang="en-US" sz="1400" b="0" i="0" dirty="0">
              <a:solidFill>
                <a:schemeClr val="tx2"/>
              </a:solidFill>
              <a:effectLst/>
              <a:latin typeface="Times New Roman" panose="02020603050405020304" pitchFamily="18" charset="0"/>
              <a:cs typeface="Times New Roman" panose="02020603050405020304" pitchFamily="18" charset="0"/>
            </a:endParaRPr>
          </a:p>
          <a:p>
            <a:pPr algn="just"/>
            <a:r>
              <a:rPr lang="en-US" sz="1400" b="0" i="0" dirty="0">
                <a:solidFill>
                  <a:schemeClr val="tx2"/>
                </a:solidFill>
                <a:effectLst/>
                <a:latin typeface="Times New Roman" panose="02020603050405020304" pitchFamily="18" charset="0"/>
                <a:cs typeface="Times New Roman" panose="02020603050405020304" pitchFamily="18" charset="0"/>
              </a:rPr>
              <a:t>While loop-A "while loop" is a programming structure that continuously repeats a set of instructions as long as a specified condition remains true.</a:t>
            </a:r>
          </a:p>
          <a:p>
            <a:pPr marL="139700" indent="0" algn="just">
              <a:buNone/>
            </a:pPr>
            <a:endParaRPr lang="en-US" sz="1400" b="0" i="0" dirty="0">
              <a:solidFill>
                <a:schemeClr val="tx2"/>
              </a:solidFill>
              <a:effectLst/>
              <a:latin typeface="Times New Roman" panose="02020603050405020304" pitchFamily="18" charset="0"/>
              <a:cs typeface="Times New Roman" panose="02020603050405020304" pitchFamily="18" charset="0"/>
            </a:endParaRPr>
          </a:p>
          <a:p>
            <a:pPr algn="just"/>
            <a:r>
              <a:rPr lang="en-US" sz="1400" dirty="0">
                <a:solidFill>
                  <a:schemeClr val="tx2"/>
                </a:solidFill>
                <a:latin typeface="Times New Roman" panose="02020603050405020304" pitchFamily="18" charset="0"/>
                <a:cs typeface="Times New Roman" panose="02020603050405020304" pitchFamily="18" charset="0"/>
              </a:rPr>
              <a:t>Functions – A function is a block of reusable code that performs a specific task or set of tasks when called. Functions are defined using the def keyword, and they can accept input arguments, process them, and return results. They are a fundamental concept in Python and help in organizing and reusing code effectively.</a:t>
            </a:r>
            <a:endParaRPr lang="en-IN" dirty="0">
              <a:solidFill>
                <a:schemeClr val="tx2"/>
              </a:solidFill>
            </a:endParaRPr>
          </a:p>
        </p:txBody>
      </p:sp>
    </p:spTree>
    <p:extLst>
      <p:ext uri="{BB962C8B-B14F-4D97-AF65-F5344CB8AC3E}">
        <p14:creationId xmlns:p14="http://schemas.microsoft.com/office/powerpoint/2010/main" val="4141233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5" name="TextBox 4">
            <a:extLst>
              <a:ext uri="{FF2B5EF4-FFF2-40B4-BE49-F238E27FC236}">
                <a16:creationId xmlns:a16="http://schemas.microsoft.com/office/drawing/2014/main" id="{C9697CA2-7441-66F2-F0E5-8F712AD6B948}"/>
              </a:ext>
            </a:extLst>
          </p:cNvPr>
          <p:cNvSpPr txBox="1"/>
          <p:nvPr/>
        </p:nvSpPr>
        <p:spPr>
          <a:xfrm>
            <a:off x="795454" y="552737"/>
            <a:ext cx="7032702" cy="523220"/>
          </a:xfrm>
          <a:prstGeom prst="rect">
            <a:avLst/>
          </a:prstGeom>
          <a:noFill/>
        </p:spPr>
        <p:txBody>
          <a:bodyPr wrap="square">
            <a:spAutoFit/>
          </a:bodyPr>
          <a:lstStyle/>
          <a:p>
            <a:r>
              <a:rPr lang="en-US" sz="2800" b="1" u="sng" dirty="0">
                <a:solidFill>
                  <a:schemeClr val="bg1">
                    <a:lumMod val="20000"/>
                    <a:lumOff val="80000"/>
                  </a:schemeClr>
                </a:solidFill>
                <a:latin typeface="Times New Roman" panose="02020603050405020304" pitchFamily="18" charset="0"/>
                <a:cs typeface="Times New Roman" panose="02020603050405020304" pitchFamily="18" charset="0"/>
              </a:rPr>
              <a:t>CONTROL STRUCTURES</a:t>
            </a:r>
            <a:endParaRPr lang="en-IN" sz="2800" b="1"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0159B05B-9F3B-AB90-57DF-6F181DC07C65}"/>
              </a:ext>
            </a:extLst>
          </p:cNvPr>
          <p:cNvSpPr txBox="1"/>
          <p:nvPr/>
        </p:nvSpPr>
        <p:spPr>
          <a:xfrm>
            <a:off x="795454" y="1350198"/>
            <a:ext cx="7180828" cy="3354765"/>
          </a:xfrm>
          <a:prstGeom prst="rect">
            <a:avLst/>
          </a:prstGeom>
          <a:noFill/>
        </p:spPr>
        <p:txBody>
          <a:bodyPr wrap="square">
            <a:spAutoFit/>
          </a:bodyPr>
          <a:lstStyle/>
          <a:p>
            <a:pPr algn="just"/>
            <a:r>
              <a:rPr lang="en-US" sz="1600" b="1" i="0" u="sng" dirty="0">
                <a:solidFill>
                  <a:schemeClr val="accent6"/>
                </a:solidFill>
                <a:effectLst/>
                <a:latin typeface="Times New Roman" panose="02020603050405020304" pitchFamily="18" charset="0"/>
                <a:cs typeface="Times New Roman" panose="02020603050405020304" pitchFamily="18" charset="0"/>
              </a:rPr>
              <a:t>Control structures</a:t>
            </a:r>
            <a:r>
              <a:rPr lang="en-US" sz="1600" i="0" dirty="0">
                <a:solidFill>
                  <a:schemeClr val="accent6"/>
                </a:solidFill>
                <a:effectLst/>
                <a:latin typeface="Times New Roman" panose="02020603050405020304" pitchFamily="18" charset="0"/>
                <a:cs typeface="Times New Roman" panose="02020603050405020304" pitchFamily="18" charset="0"/>
              </a:rPr>
              <a:t> </a:t>
            </a:r>
            <a:r>
              <a:rPr lang="en-US" sz="1600" b="0" i="0" dirty="0">
                <a:solidFill>
                  <a:schemeClr val="accent6"/>
                </a:solidFill>
                <a:effectLst/>
                <a:latin typeface="Times New Roman" panose="02020603050405020304" pitchFamily="18" charset="0"/>
                <a:cs typeface="Times New Roman" panose="02020603050405020304" pitchFamily="18" charset="0"/>
              </a:rPr>
              <a:t>are essential building blocks in programming, enabling you to control the flow of execution based on conditions and perform repetitive tasks. Python provides various control structures, including if-else statements, for loops, and while loops, which can be applied to different datasets to manipulate and analyze data effectively.</a:t>
            </a:r>
          </a:p>
          <a:p>
            <a:pPr algn="just"/>
            <a:endParaRPr lang="en-US" sz="1600" dirty="0">
              <a:solidFill>
                <a:schemeClr val="accent6"/>
              </a:solidFill>
              <a:latin typeface="Times New Roman" panose="02020603050405020304" pitchFamily="18" charset="0"/>
              <a:cs typeface="Times New Roman" panose="02020603050405020304" pitchFamily="18" charset="0"/>
            </a:endParaRPr>
          </a:p>
          <a:p>
            <a:pPr marL="285750" indent="-285750" algn="just">
              <a:buClr>
                <a:schemeClr val="tx2"/>
              </a:buClr>
              <a:buFont typeface="Wingdings" panose="05000000000000000000" pitchFamily="2" charset="2"/>
              <a:buChar char="q"/>
            </a:pPr>
            <a:endParaRPr lang="en-US" sz="1600" b="0" i="0" dirty="0">
              <a:solidFill>
                <a:schemeClr val="accent6"/>
              </a:solidFill>
              <a:effectLst/>
              <a:latin typeface="Times New Roman" panose="02020603050405020304" pitchFamily="18" charset="0"/>
              <a:cs typeface="Times New Roman" panose="02020603050405020304" pitchFamily="18" charset="0"/>
            </a:endParaRPr>
          </a:p>
          <a:p>
            <a:pPr marL="285750" indent="-285750" algn="just">
              <a:buClr>
                <a:schemeClr val="tx2"/>
              </a:buClr>
              <a:buFont typeface="Wingdings" panose="05000000000000000000" pitchFamily="2" charset="2"/>
              <a:buChar char="q"/>
            </a:pPr>
            <a:endParaRPr lang="en-US" sz="1600" dirty="0">
              <a:solidFill>
                <a:schemeClr val="accent6"/>
              </a:solidFill>
              <a:latin typeface="Times New Roman" panose="02020603050405020304" pitchFamily="18" charset="0"/>
              <a:cs typeface="Times New Roman" panose="02020603050405020304" pitchFamily="18" charset="0"/>
            </a:endParaRPr>
          </a:p>
          <a:p>
            <a:pPr marL="285750" indent="-285750" algn="just">
              <a:buClr>
                <a:schemeClr val="tx2"/>
              </a:buClr>
              <a:buFont typeface="Wingdings" panose="05000000000000000000" pitchFamily="2" charset="2"/>
              <a:buChar char="q"/>
            </a:pPr>
            <a:endParaRPr lang="en-US" sz="1600" b="0" i="0" dirty="0">
              <a:solidFill>
                <a:schemeClr val="accent6"/>
              </a:solidFill>
              <a:effectLst/>
              <a:latin typeface="Times New Roman" panose="02020603050405020304" pitchFamily="18" charset="0"/>
              <a:cs typeface="Times New Roman" panose="02020603050405020304" pitchFamily="18" charset="0"/>
            </a:endParaRPr>
          </a:p>
          <a:p>
            <a:pPr marL="285750" indent="-285750" algn="just">
              <a:buClr>
                <a:schemeClr val="tx2"/>
              </a:buClr>
              <a:buFont typeface="Wingdings" panose="05000000000000000000" pitchFamily="2" charset="2"/>
              <a:buChar char="q"/>
            </a:pPr>
            <a:r>
              <a:rPr lang="en-US" sz="2000" b="0" i="0" dirty="0">
                <a:solidFill>
                  <a:schemeClr val="accent6"/>
                </a:solidFill>
                <a:effectLst/>
                <a:latin typeface="Times New Roman" panose="02020603050405020304" pitchFamily="18" charset="0"/>
                <a:cs typeface="Times New Roman" panose="02020603050405020304" pitchFamily="18" charset="0"/>
              </a:rPr>
              <a:t>If-else statement</a:t>
            </a:r>
          </a:p>
          <a:p>
            <a:pPr algn="just"/>
            <a:endParaRPr lang="en-US" sz="1600" b="0" i="0" dirty="0">
              <a:solidFill>
                <a:schemeClr val="accent6"/>
              </a:solidFill>
              <a:effectLst/>
              <a:latin typeface="Times New Roman" panose="02020603050405020304" pitchFamily="18" charset="0"/>
              <a:cs typeface="Times New Roman" panose="02020603050405020304" pitchFamily="18" charset="0"/>
            </a:endParaRPr>
          </a:p>
          <a:p>
            <a:pPr algn="just"/>
            <a:endParaRPr lang="en-US" sz="1600" b="0" i="0" dirty="0">
              <a:solidFill>
                <a:schemeClr val="accent6"/>
              </a:solidFill>
              <a:effectLst/>
              <a:latin typeface="Times New Roman" panose="02020603050405020304" pitchFamily="18" charset="0"/>
              <a:cs typeface="Times New Roman" panose="02020603050405020304" pitchFamily="18" charset="0"/>
            </a:endParaRPr>
          </a:p>
          <a:p>
            <a:pPr algn="just"/>
            <a:endParaRPr lang="en-US" sz="1600" b="0" i="0" dirty="0">
              <a:solidFill>
                <a:schemeClr val="accent6"/>
              </a:solidFill>
              <a:effectLst/>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83A1B5B9-2E61-22CE-7CA1-A74C199AEBD4}"/>
              </a:ext>
            </a:extLst>
          </p:cNvPr>
          <p:cNvPicPr>
            <a:picLocks noChangeAspect="1"/>
          </p:cNvPicPr>
          <p:nvPr/>
        </p:nvPicPr>
        <p:blipFill>
          <a:blip r:embed="rId3"/>
          <a:stretch>
            <a:fillRect/>
          </a:stretch>
        </p:blipFill>
        <p:spPr>
          <a:xfrm>
            <a:off x="3640842" y="2799695"/>
            <a:ext cx="2888230" cy="2179509"/>
          </a:xfrm>
          <a:prstGeom prst="rect">
            <a:avLst/>
          </a:prstGeom>
        </p:spPr>
      </p:pic>
    </p:spTree>
    <p:extLst>
      <p:ext uri="{BB962C8B-B14F-4D97-AF65-F5344CB8AC3E}">
        <p14:creationId xmlns:p14="http://schemas.microsoft.com/office/powerpoint/2010/main" val="2562339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2" name="TextBox 1">
            <a:extLst>
              <a:ext uri="{FF2B5EF4-FFF2-40B4-BE49-F238E27FC236}">
                <a16:creationId xmlns:a16="http://schemas.microsoft.com/office/drawing/2014/main" id="{039F5A24-6C4E-4011-BD7C-1D1CC7D63538}"/>
              </a:ext>
            </a:extLst>
          </p:cNvPr>
          <p:cNvSpPr txBox="1"/>
          <p:nvPr/>
        </p:nvSpPr>
        <p:spPr>
          <a:xfrm>
            <a:off x="1196340" y="1128296"/>
            <a:ext cx="1874520" cy="400110"/>
          </a:xfrm>
          <a:prstGeom prst="rect">
            <a:avLst/>
          </a:prstGeom>
          <a:noFill/>
        </p:spPr>
        <p:txBody>
          <a:bodyPr wrap="square" rtlCol="0">
            <a:spAutoFit/>
          </a:bodyPr>
          <a:lstStyle/>
          <a:p>
            <a:pPr marL="285750" indent="-285750">
              <a:buClr>
                <a:schemeClr val="tx2"/>
              </a:buClr>
              <a:buFont typeface="Wingdings" panose="05000000000000000000" pitchFamily="2" charset="2"/>
              <a:buChar char="q"/>
            </a:pPr>
            <a:r>
              <a:rPr lang="en-IN" sz="2000" dirty="0">
                <a:solidFill>
                  <a:schemeClr val="tx2"/>
                </a:solidFill>
                <a:latin typeface="Times New Roman" panose="02020603050405020304" pitchFamily="18" charset="0"/>
                <a:cs typeface="Times New Roman" panose="02020603050405020304" pitchFamily="18" charset="0"/>
              </a:rPr>
              <a:t>While loops</a:t>
            </a:r>
          </a:p>
        </p:txBody>
      </p:sp>
      <p:pic>
        <p:nvPicPr>
          <p:cNvPr id="5" name="Picture 4">
            <a:extLst>
              <a:ext uri="{FF2B5EF4-FFF2-40B4-BE49-F238E27FC236}">
                <a16:creationId xmlns:a16="http://schemas.microsoft.com/office/drawing/2014/main" id="{28C74CC6-4BA4-DE18-1815-F22ADC16FAE7}"/>
              </a:ext>
            </a:extLst>
          </p:cNvPr>
          <p:cNvPicPr>
            <a:picLocks noChangeAspect="1"/>
          </p:cNvPicPr>
          <p:nvPr/>
        </p:nvPicPr>
        <p:blipFill>
          <a:blip r:embed="rId3"/>
          <a:stretch>
            <a:fillRect/>
          </a:stretch>
        </p:blipFill>
        <p:spPr>
          <a:xfrm>
            <a:off x="3398270" y="510457"/>
            <a:ext cx="2911092" cy="1912786"/>
          </a:xfrm>
          <a:prstGeom prst="rect">
            <a:avLst/>
          </a:prstGeom>
        </p:spPr>
      </p:pic>
      <p:sp>
        <p:nvSpPr>
          <p:cNvPr id="6" name="TextBox 5">
            <a:extLst>
              <a:ext uri="{FF2B5EF4-FFF2-40B4-BE49-F238E27FC236}">
                <a16:creationId xmlns:a16="http://schemas.microsoft.com/office/drawing/2014/main" id="{85BF28BB-EA7E-8666-802B-3963E0F0DDD5}"/>
              </a:ext>
            </a:extLst>
          </p:cNvPr>
          <p:cNvSpPr txBox="1"/>
          <p:nvPr/>
        </p:nvSpPr>
        <p:spPr>
          <a:xfrm>
            <a:off x="1196340" y="3543835"/>
            <a:ext cx="1699260" cy="400110"/>
          </a:xfrm>
          <a:prstGeom prst="rect">
            <a:avLst/>
          </a:prstGeom>
          <a:noFill/>
        </p:spPr>
        <p:txBody>
          <a:bodyPr wrap="square" rtlCol="0">
            <a:spAutoFit/>
          </a:bodyPr>
          <a:lstStyle/>
          <a:p>
            <a:pPr marL="285750" indent="-285750">
              <a:buClr>
                <a:schemeClr val="tx2"/>
              </a:buClr>
              <a:buFont typeface="Wingdings" panose="05000000000000000000" pitchFamily="2" charset="2"/>
              <a:buChar char="q"/>
            </a:pPr>
            <a:r>
              <a:rPr lang="en-IN" sz="2000" dirty="0">
                <a:solidFill>
                  <a:schemeClr val="tx2"/>
                </a:solidFill>
                <a:latin typeface="Times New Roman" panose="02020603050405020304" pitchFamily="18" charset="0"/>
                <a:cs typeface="Times New Roman" panose="02020603050405020304" pitchFamily="18" charset="0"/>
              </a:rPr>
              <a:t>For loops</a:t>
            </a:r>
          </a:p>
        </p:txBody>
      </p:sp>
      <p:pic>
        <p:nvPicPr>
          <p:cNvPr id="8" name="Picture 7">
            <a:extLst>
              <a:ext uri="{FF2B5EF4-FFF2-40B4-BE49-F238E27FC236}">
                <a16:creationId xmlns:a16="http://schemas.microsoft.com/office/drawing/2014/main" id="{785E7577-460C-63D1-D45A-F8AB20BAE326}"/>
              </a:ext>
            </a:extLst>
          </p:cNvPr>
          <p:cNvPicPr>
            <a:picLocks noChangeAspect="1"/>
          </p:cNvPicPr>
          <p:nvPr/>
        </p:nvPicPr>
        <p:blipFill>
          <a:blip r:embed="rId4"/>
          <a:stretch>
            <a:fillRect/>
          </a:stretch>
        </p:blipFill>
        <p:spPr>
          <a:xfrm>
            <a:off x="3276447" y="3258086"/>
            <a:ext cx="3520745" cy="1371719"/>
          </a:xfrm>
          <a:prstGeom prst="rect">
            <a:avLst/>
          </a:prstGeom>
        </p:spPr>
      </p:pic>
    </p:spTree>
    <p:extLst>
      <p:ext uri="{BB962C8B-B14F-4D97-AF65-F5344CB8AC3E}">
        <p14:creationId xmlns:p14="http://schemas.microsoft.com/office/powerpoint/2010/main" val="2421486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1214675" y="1642219"/>
            <a:ext cx="3668700" cy="16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t>For Loop</a:t>
            </a:r>
            <a:endParaRPr sz="5400"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6"/>
          <p:cNvSpPr txBox="1">
            <a:spLocks noGrp="1"/>
          </p:cNvSpPr>
          <p:nvPr>
            <p:ph type="subTitle" idx="1"/>
          </p:nvPr>
        </p:nvSpPr>
        <p:spPr>
          <a:xfrm>
            <a:off x="1857575" y="1757720"/>
            <a:ext cx="5424900" cy="17403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2400" b="0" i="0" dirty="0">
                <a:solidFill>
                  <a:schemeClr val="tx2"/>
                </a:solidFill>
                <a:effectLst/>
                <a:latin typeface="Times New Roman" panose="02020603050405020304" pitchFamily="18" charset="0"/>
                <a:cs typeface="Times New Roman" panose="02020603050405020304" pitchFamily="18" charset="0"/>
              </a:rPr>
              <a:t>For loops are used for iterating over a sequence of elements, such as lists, arrays, or data frames. In data science, for loops can be used for feature engineering, data preprocessing, or calculating summary statistics. Consider the following example where we calculate the mean of each column in a dataset:</a:t>
            </a:r>
            <a:endParaRPr sz="2400" dirty="0">
              <a:solidFill>
                <a:schemeClr val="tx2"/>
              </a:solidFill>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Data Science Company Profile by Slidesgo">
  <a:themeElements>
    <a:clrScheme name="Simple Light">
      <a:dk1>
        <a:srgbClr val="10092D"/>
      </a:dk1>
      <a:lt1>
        <a:srgbClr val="0084FF"/>
      </a:lt1>
      <a:dk2>
        <a:srgbClr val="00FFD5"/>
      </a:dk2>
      <a:lt2>
        <a:srgbClr val="FAFAFA"/>
      </a:lt2>
      <a:accent1>
        <a:srgbClr val="FAFAFA"/>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968</TotalTime>
  <Words>1092</Words>
  <Application>Microsoft Office PowerPoint</Application>
  <PresentationFormat>On-screen Show (16:9)</PresentationFormat>
  <Paragraphs>88</Paragraphs>
  <Slides>42</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42</vt:i4>
      </vt:variant>
    </vt:vector>
  </HeadingPairs>
  <TitlesOfParts>
    <vt:vector size="49" baseType="lpstr">
      <vt:lpstr>Times New Roman</vt:lpstr>
      <vt:lpstr>Arial</vt:lpstr>
      <vt:lpstr>Bebas Neue</vt:lpstr>
      <vt:lpstr>Spartan</vt:lpstr>
      <vt:lpstr>Righteous</vt:lpstr>
      <vt:lpstr>Wingdings</vt:lpstr>
      <vt:lpstr>Data Science Company Profile by Slidesgo</vt:lpstr>
      <vt:lpstr>PowerPoint Presentation</vt:lpstr>
      <vt:lpstr>PowerPoint Presentation</vt:lpstr>
      <vt:lpstr>PowerPoint Presentation</vt:lpstr>
      <vt:lpstr>INTRODUCTION</vt:lpstr>
      <vt:lpstr>PowerPoint Presentation</vt:lpstr>
      <vt:lpstr>PowerPoint Presentation</vt:lpstr>
      <vt:lpstr>PowerPoint Presentation</vt:lpstr>
      <vt:lpstr>For Loop</vt:lpstr>
      <vt:lpstr>PowerPoint Presentation</vt:lpstr>
      <vt:lpstr>Example:</vt:lpstr>
      <vt:lpstr>For Loop with  if breaks</vt:lpstr>
      <vt:lpstr>PowerPoint Presentation</vt:lpstr>
      <vt:lpstr>Example:</vt:lpstr>
      <vt:lpstr>If – Else</vt:lpstr>
      <vt:lpstr>Our Dataset</vt:lpstr>
      <vt:lpstr>Our Dataset</vt:lpstr>
      <vt:lpstr>Selecting data</vt:lpstr>
      <vt:lpstr>For Loop</vt:lpstr>
      <vt:lpstr>While Loop</vt:lpstr>
      <vt:lpstr>Function</vt:lpstr>
      <vt:lpstr>If – else</vt:lpstr>
      <vt:lpstr>PowerPoint Presentation</vt:lpstr>
      <vt:lpstr>PowerPoint Presentation</vt:lpstr>
      <vt:lpstr>Example:</vt:lpstr>
      <vt:lpstr>Nested IF Statement</vt:lpstr>
      <vt:lpstr>PowerPoint Presentation</vt:lpstr>
      <vt:lpstr>PowerPoint Presentation</vt:lpstr>
      <vt:lpstr>Example:</vt:lpstr>
      <vt:lpstr>If - Elif-Else Statement</vt:lpstr>
      <vt:lpstr>PowerPoint Presentation</vt:lpstr>
      <vt:lpstr>Example:</vt:lpstr>
      <vt:lpstr>While Loop</vt:lpstr>
      <vt:lpstr>PowerPoint Presentation</vt:lpstr>
      <vt:lpstr>PowerPoint Presentation</vt:lpstr>
      <vt:lpstr>            Example:</vt:lpstr>
      <vt:lpstr>PowerPoint Presentation</vt:lpstr>
      <vt:lpstr>PowerPoint Presentation</vt:lpstr>
      <vt:lpstr>FUNCTIONS</vt:lpstr>
      <vt:lpstr>Functions are blocks of reusable code that perform a specific task or set of tasks. They allow you to modularize your code and avoid redundancy by encapsulating logic within a named function. Functions can accept parameters (input data) and return results (output data). They are essential for structuring and organizing your code.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 Loop</dc:title>
  <dc:creator>Sumit Tomar</dc:creator>
  <cp:lastModifiedBy>tanya jain</cp:lastModifiedBy>
  <cp:revision>9</cp:revision>
  <dcterms:modified xsi:type="dcterms:W3CDTF">2023-11-08T15:31:19Z</dcterms:modified>
</cp:coreProperties>
</file>